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8"/>
  </p:notesMasterIdLst>
  <p:sldIdLst>
    <p:sldId id="256" r:id="rId6"/>
    <p:sldId id="288" r:id="rId7"/>
    <p:sldId id="257" r:id="rId8"/>
    <p:sldId id="264" r:id="rId9"/>
    <p:sldId id="290" r:id="rId10"/>
    <p:sldId id="278" r:id="rId11"/>
    <p:sldId id="279" r:id="rId12"/>
    <p:sldId id="281" r:id="rId13"/>
    <p:sldId id="277" r:id="rId14"/>
    <p:sldId id="293" r:id="rId15"/>
    <p:sldId id="296" r:id="rId16"/>
    <p:sldId id="262" r:id="rId17"/>
    <p:sldId id="261" r:id="rId18"/>
    <p:sldId id="292" r:id="rId19"/>
    <p:sldId id="260" r:id="rId20"/>
    <p:sldId id="289" r:id="rId21"/>
    <p:sldId id="298" r:id="rId22"/>
    <p:sldId id="299" r:id="rId23"/>
    <p:sldId id="295" r:id="rId24"/>
    <p:sldId id="294" r:id="rId25"/>
    <p:sldId id="291" r:id="rId26"/>
    <p:sldId id="271" r:id="rId2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D38"/>
    <a:srgbClr val="FD4219"/>
    <a:srgbClr val="437929"/>
    <a:srgbClr val="FFC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6D4BF-7564-41FB-A9EE-0A58A5F24FC9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81B50-22EE-43FF-8B17-1E304FBD17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684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800" dirty="0">
                <a:solidFill>
                  <a:prstClr val="black"/>
                </a:solidFill>
                <a:latin typeface="+mn-lt"/>
              </a:rPr>
              <a:t>Apotti ja UNA ovat osa kansallista </a:t>
            </a:r>
            <a:r>
              <a:rPr lang="fi-FI" sz="800" dirty="0" err="1">
                <a:solidFill>
                  <a:prstClr val="black"/>
                </a:solidFill>
                <a:latin typeface="+mn-lt"/>
              </a:rPr>
              <a:t>tietojärjestelmäekosysteemiä</a:t>
            </a:r>
            <a:endParaRPr lang="fi-FI" sz="800" dirty="0">
              <a:solidFill>
                <a:prstClr val="black"/>
              </a:solidFill>
              <a:latin typeface="+mn-lt"/>
            </a:endParaRPr>
          </a:p>
          <a:p>
            <a:endParaRPr lang="fi-FI" dirty="0"/>
          </a:p>
          <a:p>
            <a:pPr defTabSz="514350">
              <a:defRPr/>
            </a:pPr>
            <a:r>
              <a:rPr lang="fi-FI" sz="1200" b="1" dirty="0">
                <a:solidFill>
                  <a:prstClr val="black"/>
                </a:solidFill>
                <a:latin typeface="+mn-lt"/>
              </a:rPr>
              <a:t>Apotin ja </a:t>
            </a:r>
            <a:r>
              <a:rPr lang="fi-FI" sz="1200" b="1" dirty="0" err="1">
                <a:solidFill>
                  <a:prstClr val="black"/>
                </a:solidFill>
                <a:latin typeface="+mn-lt"/>
              </a:rPr>
              <a:t>UNA:n</a:t>
            </a:r>
            <a:r>
              <a:rPr lang="fi-FI" sz="1200" b="1" dirty="0">
                <a:solidFill>
                  <a:prstClr val="black"/>
                </a:solidFill>
                <a:latin typeface="+mn-lt"/>
              </a:rPr>
              <a:t> yhtäläisyyksiä </a:t>
            </a:r>
          </a:p>
          <a:p>
            <a:pPr marL="160735" indent="-160735" defTabSz="514350">
              <a:buFont typeface="Arial" panose="020B0604020202020204" pitchFamily="34" charset="0"/>
              <a:buChar char="•"/>
              <a:defRPr/>
            </a:pPr>
            <a:r>
              <a:rPr lang="fi-FI" sz="1200" dirty="0" err="1">
                <a:solidFill>
                  <a:prstClr val="black"/>
                </a:solidFill>
                <a:latin typeface="+mn-lt"/>
              </a:rPr>
              <a:t>Sote-toimintamallien</a:t>
            </a:r>
            <a:r>
              <a:rPr lang="fi-FI" sz="1200" dirty="0">
                <a:solidFill>
                  <a:prstClr val="black"/>
                </a:solidFill>
                <a:latin typeface="+mn-lt"/>
              </a:rPr>
              <a:t> asiakaslähtöinen uudistaminen tietojärjestelmäavusteisesti</a:t>
            </a:r>
          </a:p>
          <a:p>
            <a:pPr marL="160735" indent="-160735" defTabSz="514350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prstClr val="black"/>
                </a:solidFill>
                <a:latin typeface="+mn-lt"/>
              </a:rPr>
              <a:t>Avoimet rajapinnat, voidaan liittää muita tietojärjestelmiä mukaan</a:t>
            </a:r>
          </a:p>
          <a:p>
            <a:pPr marL="160735" indent="-160735" defTabSz="514350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prstClr val="black"/>
                </a:solidFill>
                <a:latin typeface="+mn-lt"/>
              </a:rPr>
              <a:t>Hyödynnetään kansallisia palveluja ja</a:t>
            </a:r>
            <a:br>
              <a:rPr lang="fi-FI" sz="1200" dirty="0">
                <a:solidFill>
                  <a:prstClr val="black"/>
                </a:solidFill>
                <a:latin typeface="+mn-lt"/>
              </a:rPr>
            </a:br>
            <a:r>
              <a:rPr lang="fi-FI" sz="1200" dirty="0">
                <a:solidFill>
                  <a:prstClr val="black"/>
                </a:solidFill>
                <a:latin typeface="+mn-lt"/>
              </a:rPr>
              <a:t>tietovarantoja</a:t>
            </a:r>
          </a:p>
          <a:p>
            <a:pPr marL="160735" indent="-160735" defTabSz="514350">
              <a:buFont typeface="Arial" panose="020B0604020202020204" pitchFamily="34" charset="0"/>
              <a:buChar char="•"/>
              <a:defRPr/>
            </a:pPr>
            <a:r>
              <a:rPr lang="fi-FI" sz="1200" dirty="0" err="1">
                <a:solidFill>
                  <a:prstClr val="black"/>
                </a:solidFill>
                <a:latin typeface="+mn-lt"/>
              </a:rPr>
              <a:t>Yhteentoimivuus</a:t>
            </a:r>
            <a:r>
              <a:rPr lang="fi-FI" sz="1200" dirty="0">
                <a:solidFill>
                  <a:prstClr val="black"/>
                </a:solidFill>
                <a:latin typeface="+mn-lt"/>
              </a:rPr>
              <a:t> varmistetaan</a:t>
            </a:r>
          </a:p>
          <a:p>
            <a:pPr defTabSz="514350">
              <a:defRPr/>
            </a:pPr>
            <a:endParaRPr lang="fi-FI" sz="1200" b="1" dirty="0">
              <a:solidFill>
                <a:prstClr val="black"/>
              </a:solidFill>
              <a:latin typeface="+mn-lt"/>
            </a:endParaRPr>
          </a:p>
          <a:p>
            <a:pPr defTabSz="514350">
              <a:defRPr/>
            </a:pPr>
            <a:r>
              <a:rPr lang="fi-FI" sz="1200" b="1" dirty="0">
                <a:solidFill>
                  <a:prstClr val="black"/>
                </a:solidFill>
                <a:latin typeface="+mn-lt"/>
              </a:rPr>
              <a:t>Apotin ja </a:t>
            </a:r>
            <a:r>
              <a:rPr lang="fi-FI" sz="1200" b="1" dirty="0" err="1">
                <a:solidFill>
                  <a:prstClr val="black"/>
                </a:solidFill>
                <a:latin typeface="+mn-lt"/>
              </a:rPr>
              <a:t>UNA:n</a:t>
            </a:r>
            <a:r>
              <a:rPr lang="fi-FI" sz="1200" b="1" dirty="0">
                <a:solidFill>
                  <a:prstClr val="black"/>
                </a:solidFill>
                <a:latin typeface="+mn-lt"/>
              </a:rPr>
              <a:t> eroavaisuuksia</a:t>
            </a:r>
          </a:p>
          <a:p>
            <a:pPr marL="160735" indent="-160735" defTabSz="514350">
              <a:buFont typeface="Arial" panose="020B0604020202020204" pitchFamily="34" charset="0"/>
              <a:buChar char="•"/>
              <a:defRPr/>
            </a:pPr>
            <a:r>
              <a:rPr lang="fi-FI" sz="1200" dirty="0">
                <a:solidFill>
                  <a:prstClr val="black"/>
                </a:solidFill>
                <a:latin typeface="+mn-lt"/>
              </a:rPr>
              <a:t>Apotissa kaikilla osapuolilla yhteinen asiakas- ja potilastietojärjestelmä (EPIC)</a:t>
            </a:r>
          </a:p>
          <a:p>
            <a:pPr marL="160735" indent="-160735" defTabSz="514350">
              <a:buFont typeface="Arial" panose="020B0604020202020204" pitchFamily="34" charset="0"/>
              <a:buChar char="•"/>
              <a:defRPr/>
            </a:pPr>
            <a:r>
              <a:rPr lang="fi-FI" sz="1200" dirty="0" err="1">
                <a:solidFill>
                  <a:prstClr val="black"/>
                </a:solidFill>
                <a:latin typeface="+mn-lt"/>
              </a:rPr>
              <a:t>UNA:ssa</a:t>
            </a:r>
            <a:r>
              <a:rPr lang="fi-FI" sz="1200" dirty="0">
                <a:solidFill>
                  <a:prstClr val="black"/>
                </a:solidFill>
                <a:latin typeface="+mn-lt"/>
              </a:rPr>
              <a:t> kaikille yhteinen tietojärjestelmäydin ja konsortiokohtaisesti hankittavat  </a:t>
            </a:r>
            <a:r>
              <a:rPr lang="fi-FI" sz="1200" dirty="0" err="1">
                <a:solidFill>
                  <a:prstClr val="black"/>
                </a:solidFill>
                <a:latin typeface="+mn-lt"/>
              </a:rPr>
              <a:t>littännäisjärjestelmistä</a:t>
            </a:r>
            <a:r>
              <a:rPr lang="fi-FI" sz="1200" dirty="0">
                <a:solidFill>
                  <a:prstClr val="black"/>
                </a:solidFill>
                <a:latin typeface="+mn-lt"/>
              </a:rPr>
              <a:t> rakentuvat asiakas- ja potilastietojärjestelmät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C8DC38-513D-4089-9ADA-B07D03722263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72267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Valtio perustaa 2017; ensimmäisessä vaiheessa kokonaan </a:t>
            </a:r>
            <a:r>
              <a:rPr lang="fi-FI" dirty="0" err="1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valtio-omisteinen</a:t>
            </a:r>
            <a:endParaRPr lang="fi-FI" dirty="0">
              <a:solidFill>
                <a:schemeClr val="accent4">
                  <a:lumMod val="1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Yksinkertainen yhtiöjärjestys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Hallitukseen jo maakuntavalmistelun edustajia mukaan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Perustamisvaiheessa valtio rahoittaa palvelukeskusta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Kun maakunnat järjestäytyneet siirretään </a:t>
            </a:r>
            <a:b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</a:br>
            <a: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osakekannasta 90% maakunnille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Uusi yhtiöjärjestys ja hallitus 2018 lopussa siirron yhteydessä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schemeClr val="accent4">
                    <a:lumMod val="10000"/>
                  </a:schemeClr>
                </a:solidFill>
                <a:latin typeface="Calibri" panose="020F0502020204030204" pitchFamily="34" charset="0"/>
              </a:rPr>
              <a:t>Valtiolle jää 10% osakkeista ja erityisen äänivallan osake</a:t>
            </a: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0363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7436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66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6932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830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9634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489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09251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17970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8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2166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707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6012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88550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2177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1310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999" y="94191"/>
            <a:ext cx="9998075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870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1590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hja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orakulmio 17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48FF374-E5A2-49AB-A438-57F9903CA522}" type="datetime1">
              <a:rPr lang="fi-FI" smtClean="0"/>
              <a:t>21.9.2017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/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3D37F8-22D3-48E0-8D89-5DDCFAF338AF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39" y="6143779"/>
            <a:ext cx="4274975" cy="601423"/>
          </a:xfrm>
          <a:prstGeom prst="rect">
            <a:avLst/>
          </a:prstGeom>
        </p:spPr>
      </p:pic>
      <p:sp>
        <p:nvSpPr>
          <p:cNvPr id="9" name="Suorakulmio 8"/>
          <p:cNvSpPr>
            <a:spLocks/>
          </p:cNvSpPr>
          <p:nvPr userDrawn="1"/>
        </p:nvSpPr>
        <p:spPr>
          <a:xfrm>
            <a:off x="0" y="6797041"/>
            <a:ext cx="12192000" cy="609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2583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öpöy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6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0" cy="624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2175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22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7999" y="94191"/>
            <a:ext cx="9998075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2870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0"/>
            </a:lvl1pPr>
            <a:lvl2pPr>
              <a:defRPr sz="3200" b="0"/>
            </a:lvl2pPr>
            <a:lvl3pPr>
              <a:defRPr sz="3200" b="0"/>
            </a:lvl3pPr>
            <a:lvl4pPr>
              <a:defRPr sz="3200" b="0"/>
            </a:lvl4pPr>
            <a:lvl5pPr>
              <a:defRPr sz="3200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25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3310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208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7547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6505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04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8015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4870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873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58F4AA-D81E-4AE8-BC6C-5516F648BD02}" type="datetimeFigureOut">
              <a:rPr lang="fi-FI" smtClean="0"/>
              <a:t>21.9.2017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D388-C2BA-4835-B9CC-7F0A51870D3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3190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jpeg"/><Relationship Id="rId4" Type="http://schemas.openxmlformats.org/officeDocument/2006/relationships/hyperlink" Target="http://www.google.fi/url?sa=i&amp;rct=j&amp;q=&amp;esrc=s&amp;source=images&amp;cd=&amp;cad=rja&amp;uact=8&amp;ved=0ahUKEwiFlLmSh7jVAhXJJVAKHe5QDhwQjRwIBw&amp;url=http://www.tivi.fi/Kaikki_uutiset/puolen-miljardin-apotti-hanke-piirsi-itse-uuden-logonsa-3483235&amp;psig=AFQjCNHE8F8v7Kp1IvR33cA7nB6oxdNf9w&amp;ust=150174629265913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5qY23Kxs8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192202"/>
            <a:ext cx="12192000" cy="2782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53443" y="5192202"/>
            <a:ext cx="6085114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i-FI" sz="1400" b="1" dirty="0"/>
              <a:t>PÄÄKAUPUNKISEUDUN LAPE-HANKE</a:t>
            </a:r>
          </a:p>
          <a:p>
            <a:pPr algn="ctr"/>
            <a:r>
              <a:rPr lang="fi-FI" sz="1400" b="1" dirty="0"/>
              <a:t>SÄHKÖISTEN PALVELUIDEN JA JÄRJESTELMIEN INFO-PÄIVÄ 20.9.2017</a:t>
            </a:r>
          </a:p>
          <a:p>
            <a:pPr algn="ctr"/>
            <a:r>
              <a:rPr lang="fi-FI" sz="1400" b="1" dirty="0"/>
              <a:t>Tommi Ryhänen </a:t>
            </a:r>
            <a:endParaRPr lang="en-US" sz="14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3" b="31216"/>
          <a:stretch/>
        </p:blipFill>
        <p:spPr>
          <a:xfrm>
            <a:off x="0" y="2148114"/>
            <a:ext cx="12192000" cy="256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178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8FF374-E5A2-49AB-A438-57F9903CA522}" type="datetime1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21.9.2017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Etunimi Sukunimi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3D37F8-22D3-48E0-8D89-5DDCFAF338AF}" type="slidenum"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i-F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0" y="260648"/>
            <a:ext cx="11445117" cy="6414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586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uorakulmio 25"/>
          <p:cNvSpPr/>
          <p:nvPr/>
        </p:nvSpPr>
        <p:spPr>
          <a:xfrm>
            <a:off x="2846439" y="1283111"/>
            <a:ext cx="5353664" cy="225650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43" name="Suorakulmio 42"/>
          <p:cNvSpPr/>
          <p:nvPr/>
        </p:nvSpPr>
        <p:spPr>
          <a:xfrm>
            <a:off x="184846" y="2011267"/>
            <a:ext cx="1507524" cy="9144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>
                <a:solidFill>
                  <a:srgbClr val="FFFFFF"/>
                </a:solidFill>
              </a:rPr>
              <a:t>KELA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632751" y="6328239"/>
            <a:ext cx="2016224" cy="365125"/>
          </a:xfrm>
        </p:spPr>
        <p:txBody>
          <a:bodyPr/>
          <a:lstStyle/>
          <a:p>
            <a:r>
              <a:rPr lang="fi-FI" dirty="0">
                <a:solidFill>
                  <a:srgbClr val="CCCCCC"/>
                </a:solidFill>
              </a:rPr>
              <a:t>13.3.2017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5478552" y="6251975"/>
            <a:ext cx="800664" cy="365125"/>
          </a:xfrm>
        </p:spPr>
        <p:txBody>
          <a:bodyPr/>
          <a:lstStyle/>
          <a:p>
            <a:fld id="{AF3D37F8-22D3-48E0-8D89-5DDCFAF338AF}" type="slidenum">
              <a:rPr lang="fi-FI" sz="1100">
                <a:solidFill>
                  <a:srgbClr val="CCCCCC"/>
                </a:solidFill>
              </a:rPr>
              <a:pPr/>
              <a:t>11</a:t>
            </a:fld>
            <a:endParaRPr lang="fi-FI" sz="1100">
              <a:solidFill>
                <a:srgbClr val="CCCCCC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2846439" y="129814"/>
            <a:ext cx="5353663" cy="61370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>
                <a:solidFill>
                  <a:srgbClr val="FFFFFF"/>
                </a:solidFill>
              </a:rPr>
              <a:t>VM, muut ministeriöt</a:t>
            </a:r>
          </a:p>
          <a:p>
            <a:pPr algn="ctr"/>
            <a:r>
              <a:rPr lang="fi-FI" sz="1400" dirty="0">
                <a:solidFill>
                  <a:srgbClr val="FFFFFF"/>
                </a:solidFill>
              </a:rPr>
              <a:t>Yhteinen kansallinen ohjausmekanismi</a:t>
            </a:r>
          </a:p>
        </p:txBody>
      </p:sp>
      <p:sp>
        <p:nvSpPr>
          <p:cNvPr id="7" name="Suorakulmio 6"/>
          <p:cNvSpPr/>
          <p:nvPr/>
        </p:nvSpPr>
        <p:spPr>
          <a:xfrm>
            <a:off x="3082414" y="1388492"/>
            <a:ext cx="4900625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>
                <a:solidFill>
                  <a:srgbClr val="FFFFFF"/>
                </a:solidFill>
              </a:rPr>
              <a:t>Maakunta</a:t>
            </a:r>
          </a:p>
          <a:p>
            <a:pPr algn="ctr"/>
            <a:r>
              <a:rPr lang="fi-FI" sz="1400" dirty="0" err="1">
                <a:solidFill>
                  <a:srgbClr val="FFFFFF"/>
                </a:solidFill>
              </a:rPr>
              <a:t>Digipalveluiden</a:t>
            </a:r>
            <a:r>
              <a:rPr lang="fi-FI" sz="1400" dirty="0">
                <a:solidFill>
                  <a:srgbClr val="FFFFFF"/>
                </a:solidFill>
              </a:rPr>
              <a:t> käyttövelvoite</a:t>
            </a:r>
          </a:p>
        </p:txBody>
      </p:sp>
      <p:sp>
        <p:nvSpPr>
          <p:cNvPr id="8" name="Suorakulmio 7"/>
          <p:cNvSpPr/>
          <p:nvPr/>
        </p:nvSpPr>
        <p:spPr>
          <a:xfrm>
            <a:off x="6253092" y="2464052"/>
            <a:ext cx="1729947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>
                <a:solidFill>
                  <a:srgbClr val="FFFFFF"/>
                </a:solidFill>
              </a:rPr>
              <a:t>Maakuntien liikelaitokset</a:t>
            </a:r>
          </a:p>
        </p:txBody>
      </p:sp>
      <p:sp>
        <p:nvSpPr>
          <p:cNvPr id="9" name="Suorakulmio 8"/>
          <p:cNvSpPr/>
          <p:nvPr/>
        </p:nvSpPr>
        <p:spPr>
          <a:xfrm>
            <a:off x="2846441" y="4177117"/>
            <a:ext cx="4336025" cy="9144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>
                <a:solidFill>
                  <a:srgbClr val="FFFFFF"/>
                </a:solidFill>
              </a:rPr>
              <a:t>Maakuntien ICT-palvelukeskus,</a:t>
            </a:r>
          </a:p>
          <a:p>
            <a:pPr algn="ctr"/>
            <a:r>
              <a:rPr lang="fi-FI" sz="1400" dirty="0">
                <a:solidFill>
                  <a:srgbClr val="FFFFFF"/>
                </a:solidFill>
              </a:rPr>
              <a:t>tytäryhtiöt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268054" y="5830963"/>
            <a:ext cx="7932049" cy="7861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>
                <a:solidFill>
                  <a:srgbClr val="FFFFFF"/>
                </a:solidFill>
              </a:rPr>
              <a:t>Toimittajaverkosto</a:t>
            </a:r>
          </a:p>
          <a:p>
            <a:pPr algn="ctr"/>
            <a:r>
              <a:rPr lang="fi-FI" sz="1400" dirty="0">
                <a:solidFill>
                  <a:srgbClr val="FFFFFF"/>
                </a:solidFill>
              </a:rPr>
              <a:t>Yksityiset ICT-toimittajat, kuntaomisteiset ICT- yhtiöt</a:t>
            </a:r>
          </a:p>
        </p:txBody>
      </p:sp>
      <p:sp>
        <p:nvSpPr>
          <p:cNvPr id="11" name="Suorakulmio 10"/>
          <p:cNvSpPr/>
          <p:nvPr/>
        </p:nvSpPr>
        <p:spPr>
          <a:xfrm>
            <a:off x="3082413" y="2485712"/>
            <a:ext cx="1729947" cy="9144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>
                <a:solidFill>
                  <a:srgbClr val="FFFFFF"/>
                </a:solidFill>
              </a:rPr>
              <a:t>Yksityiset </a:t>
            </a:r>
            <a:r>
              <a:rPr lang="fi-FI" sz="1400" dirty="0" err="1">
                <a:solidFill>
                  <a:srgbClr val="FFFFFF"/>
                </a:solidFill>
              </a:rPr>
              <a:t>SOTE-tuottajat</a:t>
            </a:r>
            <a:endParaRPr lang="fi-FI" sz="1400" dirty="0">
              <a:solidFill>
                <a:srgbClr val="FFFFFF"/>
              </a:solidFill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6078566" y="3777292"/>
            <a:ext cx="1290027" cy="338550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fi-FI" sz="1400" dirty="0">
                <a:solidFill>
                  <a:srgbClr val="0F76B1"/>
                </a:solidFill>
              </a:rPr>
              <a:t>Käyttövelvoite</a:t>
            </a:r>
          </a:p>
        </p:txBody>
      </p:sp>
      <p:sp>
        <p:nvSpPr>
          <p:cNvPr id="29" name="Tekstiruutu 28"/>
          <p:cNvSpPr txBox="1"/>
          <p:nvPr/>
        </p:nvSpPr>
        <p:spPr>
          <a:xfrm>
            <a:off x="1888826" y="5156821"/>
            <a:ext cx="1930361" cy="615553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600" dirty="0">
                <a:solidFill>
                  <a:srgbClr val="0F76B1"/>
                </a:solidFill>
              </a:rPr>
              <a:t>Kilpailutetut hankinnat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184846" y="995718"/>
            <a:ext cx="1507524" cy="90352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>
                <a:solidFill>
                  <a:srgbClr val="FFFFFF"/>
                </a:solidFill>
              </a:rPr>
              <a:t>VRK,</a:t>
            </a:r>
          </a:p>
          <a:p>
            <a:pPr algn="ctr"/>
            <a:r>
              <a:rPr lang="fi-FI" sz="1400" dirty="0">
                <a:solidFill>
                  <a:srgbClr val="FFFFFF"/>
                </a:solidFill>
              </a:rPr>
              <a:t>Valtori</a:t>
            </a:r>
          </a:p>
        </p:txBody>
      </p:sp>
      <p:sp>
        <p:nvSpPr>
          <p:cNvPr id="24" name="Suorakulmio 23"/>
          <p:cNvSpPr/>
          <p:nvPr/>
        </p:nvSpPr>
        <p:spPr>
          <a:xfrm>
            <a:off x="184846" y="4177117"/>
            <a:ext cx="1507524" cy="9144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400" dirty="0" err="1">
                <a:solidFill>
                  <a:srgbClr val="FFFFFF"/>
                </a:solidFill>
              </a:rPr>
              <a:t>SoteDigi</a:t>
            </a:r>
            <a:r>
              <a:rPr lang="fi-FI" sz="1400" dirty="0">
                <a:solidFill>
                  <a:srgbClr val="FFFFFF"/>
                </a:solidFill>
              </a:rPr>
              <a:t> kehitysyhtiö</a:t>
            </a:r>
          </a:p>
        </p:txBody>
      </p:sp>
      <p:sp>
        <p:nvSpPr>
          <p:cNvPr id="46" name="Tekstiruutu 45"/>
          <p:cNvSpPr txBox="1"/>
          <p:nvPr/>
        </p:nvSpPr>
        <p:spPr>
          <a:xfrm>
            <a:off x="1762808" y="3600116"/>
            <a:ext cx="1836915" cy="5539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400" dirty="0">
                <a:solidFill>
                  <a:srgbClr val="0F76B1"/>
                </a:solidFill>
              </a:rPr>
              <a:t>Palveluvelvoitteen mukaiset palvelut</a:t>
            </a:r>
          </a:p>
        </p:txBody>
      </p:sp>
      <p:sp>
        <p:nvSpPr>
          <p:cNvPr id="27" name="Ylänuoli 26"/>
          <p:cNvSpPr/>
          <p:nvPr/>
        </p:nvSpPr>
        <p:spPr>
          <a:xfrm>
            <a:off x="5377013" y="3532146"/>
            <a:ext cx="749147" cy="6568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50" name="Ylänuoli 49"/>
          <p:cNvSpPr/>
          <p:nvPr/>
        </p:nvSpPr>
        <p:spPr>
          <a:xfrm>
            <a:off x="646817" y="5086289"/>
            <a:ext cx="749147" cy="751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51" name="Ylänuoli 50"/>
          <p:cNvSpPr/>
          <p:nvPr/>
        </p:nvSpPr>
        <p:spPr>
          <a:xfrm>
            <a:off x="4161072" y="5067691"/>
            <a:ext cx="749147" cy="75135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52" name="Ylänuoli 51"/>
          <p:cNvSpPr/>
          <p:nvPr/>
        </p:nvSpPr>
        <p:spPr>
          <a:xfrm>
            <a:off x="7266289" y="3532147"/>
            <a:ext cx="749147" cy="228265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53" name="Ylänuoli 52"/>
          <p:cNvSpPr/>
          <p:nvPr/>
        </p:nvSpPr>
        <p:spPr>
          <a:xfrm>
            <a:off x="3362580" y="3532147"/>
            <a:ext cx="749147" cy="65767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2" name="Nuoli oikealle 31"/>
          <p:cNvSpPr/>
          <p:nvPr/>
        </p:nvSpPr>
        <p:spPr>
          <a:xfrm>
            <a:off x="1686023" y="4345659"/>
            <a:ext cx="1160416" cy="5950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r>
              <a:rPr lang="fi-FI" sz="1600" dirty="0">
                <a:solidFill>
                  <a:srgbClr val="FFFFFF"/>
                </a:solidFill>
              </a:rPr>
              <a:t>Tuotteet</a:t>
            </a:r>
          </a:p>
        </p:txBody>
      </p:sp>
      <p:sp>
        <p:nvSpPr>
          <p:cNvPr id="55" name="Tekstiruutu 54"/>
          <p:cNvSpPr txBox="1"/>
          <p:nvPr/>
        </p:nvSpPr>
        <p:spPr>
          <a:xfrm>
            <a:off x="5448561" y="5293998"/>
            <a:ext cx="1930361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600" dirty="0">
                <a:solidFill>
                  <a:srgbClr val="0F76B1"/>
                </a:solidFill>
              </a:rPr>
              <a:t>Puitejärjestelyt</a:t>
            </a:r>
          </a:p>
        </p:txBody>
      </p:sp>
      <p:sp>
        <p:nvSpPr>
          <p:cNvPr id="57" name="Tekstiruutu 56"/>
          <p:cNvSpPr txBox="1"/>
          <p:nvPr/>
        </p:nvSpPr>
        <p:spPr>
          <a:xfrm>
            <a:off x="1660752" y="1024467"/>
            <a:ext cx="1682907" cy="55399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400" dirty="0">
                <a:solidFill>
                  <a:srgbClr val="0F76B1"/>
                </a:solidFill>
              </a:rPr>
              <a:t>Kansalliset</a:t>
            </a:r>
          </a:p>
          <a:p>
            <a:r>
              <a:rPr lang="fi-FI" sz="1400" dirty="0">
                <a:solidFill>
                  <a:srgbClr val="0F76B1"/>
                </a:solidFill>
              </a:rPr>
              <a:t>digipalvelut</a:t>
            </a:r>
          </a:p>
        </p:txBody>
      </p:sp>
      <p:sp>
        <p:nvSpPr>
          <p:cNvPr id="59" name="Nuoli oikealle 58"/>
          <p:cNvSpPr/>
          <p:nvPr/>
        </p:nvSpPr>
        <p:spPr>
          <a:xfrm>
            <a:off x="1735561" y="1547687"/>
            <a:ext cx="1061339" cy="7903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42" name="Alanuoli 41"/>
          <p:cNvSpPr/>
          <p:nvPr/>
        </p:nvSpPr>
        <p:spPr>
          <a:xfrm>
            <a:off x="5014453" y="743522"/>
            <a:ext cx="737135" cy="5395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44" name="Tekstiruutu 43"/>
          <p:cNvSpPr txBox="1"/>
          <p:nvPr/>
        </p:nvSpPr>
        <p:spPr>
          <a:xfrm>
            <a:off x="8616176" y="1771102"/>
            <a:ext cx="3407403" cy="120032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100" b="1" dirty="0" err="1">
                <a:solidFill>
                  <a:srgbClr val="CCCCCC">
                    <a:lumMod val="10000"/>
                  </a:srgbClr>
                </a:solidFill>
              </a:rPr>
              <a:t>SoteDigi</a:t>
            </a:r>
            <a:r>
              <a:rPr lang="fi-FI" sz="1100" b="1" dirty="0">
                <a:solidFill>
                  <a:srgbClr val="CCCCCC">
                    <a:lumMod val="10000"/>
                  </a:srgbClr>
                </a:solidFill>
              </a:rPr>
              <a:t> -kehitysyhtiön tehtävänä on viranomaisen ohjauksessa ja toimeksiannosta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järjestää kansallisesti kehitettäviä </a:t>
            </a:r>
            <a:r>
              <a:rPr lang="fi-FI" sz="1200" dirty="0" err="1">
                <a:solidFill>
                  <a:srgbClr val="CCCCCC">
                    <a:lumMod val="10000"/>
                  </a:srgbClr>
                </a:solidFill>
              </a:rPr>
              <a:t>sosiaali</a:t>
            </a: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- ja terveydenhuollon uusia digitaalisia ratkaisuja sekä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hallinnoi kehittämishankkeiden salkkua</a:t>
            </a:r>
          </a:p>
        </p:txBody>
      </p:sp>
      <p:sp>
        <p:nvSpPr>
          <p:cNvPr id="60" name="Tekstiruutu 59"/>
          <p:cNvSpPr txBox="1"/>
          <p:nvPr/>
        </p:nvSpPr>
        <p:spPr>
          <a:xfrm>
            <a:off x="8616176" y="2998327"/>
            <a:ext cx="3407403" cy="3585768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lIns="121917" tIns="60958" rIns="121917" bIns="60958" rtlCol="0">
            <a:spAutoFit/>
          </a:bodyPr>
          <a:lstStyle/>
          <a:p>
            <a:r>
              <a:rPr lang="fi-FI" sz="1100" b="1" dirty="0">
                <a:solidFill>
                  <a:srgbClr val="CCCCCC">
                    <a:lumMod val="10000"/>
                  </a:srgbClr>
                </a:solidFill>
              </a:rPr>
              <a:t>ICT- palvelukeskuksen tehtävänä on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ICT- palvelujen hankinnan ja tuotannon </a:t>
            </a:r>
            <a:r>
              <a:rPr lang="fi-FI" sz="1200" dirty="0" err="1">
                <a:solidFill>
                  <a:srgbClr val="CCCCCC">
                    <a:lumMod val="10000"/>
                  </a:srgbClr>
                </a:solidFill>
              </a:rPr>
              <a:t>konsolidointi</a:t>
            </a: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 lähinnä kilpailuttamalla ja tarjoamalla puitejärjestelyjen kautta maakunnalle hankintavaihtoehtoja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palvelutuotannon ja jakelun järjestäminen toimialariippumattomien ja määriteltyjen toimialariippuvien järjestelmien ja sähköisten palvelujen osalta </a:t>
            </a:r>
            <a:r>
              <a:rPr lang="fi-FI" sz="1200" dirty="0" err="1">
                <a:solidFill>
                  <a:srgbClr val="CCCCCC">
                    <a:lumMod val="10000"/>
                  </a:srgbClr>
                </a:solidFill>
              </a:rPr>
              <a:t>osalta</a:t>
            </a: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 (mm. SOTEDIGI-kehitysyhtiön tuotteet)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sähköisten palvelujen ja toimintaa tukevien tietojärjestelmiin kohdistuvien kehittämishankkeiden toteuttaminen ja pienkehitys</a:t>
            </a:r>
          </a:p>
          <a:p>
            <a:pPr marL="285744" indent="-285744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rgbClr val="CCCCCC">
                    <a:lumMod val="10000"/>
                  </a:srgbClr>
                </a:solidFill>
              </a:rPr>
              <a:t>valtiolta maakuntien vastuulle siirtyvien järjestelmien ja sähköisten palvelujen tuotannosta ja kehittämisestä huolehtiminen (Kasvupalvelut- tytäryhtiö)</a:t>
            </a:r>
          </a:p>
          <a:p>
            <a:endParaRPr lang="fi-FI" sz="1100" dirty="0">
              <a:solidFill>
                <a:srgbClr val="CCCCCC">
                  <a:lumMod val="10000"/>
                </a:srgbClr>
              </a:solidFill>
            </a:endParaRPr>
          </a:p>
        </p:txBody>
      </p:sp>
      <p:sp>
        <p:nvSpPr>
          <p:cNvPr id="62" name="Tekstiruutu 61"/>
          <p:cNvSpPr txBox="1"/>
          <p:nvPr/>
        </p:nvSpPr>
        <p:spPr>
          <a:xfrm>
            <a:off x="4354581" y="3588604"/>
            <a:ext cx="1030597" cy="553994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fi-FI" sz="1400" dirty="0">
                <a:solidFill>
                  <a:srgbClr val="0F76B1"/>
                </a:solidFill>
              </a:rPr>
              <a:t>Sopimus </a:t>
            </a:r>
          </a:p>
          <a:p>
            <a:r>
              <a:rPr lang="fi-FI" sz="1400" dirty="0">
                <a:solidFill>
                  <a:srgbClr val="0F76B1"/>
                </a:solidFill>
              </a:rPr>
              <a:t>palveluista</a:t>
            </a: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/>
          <a:srcRect l="45556" t="37720" r="30833" b="39980"/>
          <a:stretch/>
        </p:blipFill>
        <p:spPr>
          <a:xfrm>
            <a:off x="516570" y="6120693"/>
            <a:ext cx="1218991" cy="647612"/>
          </a:xfrm>
          <a:prstGeom prst="rect">
            <a:avLst/>
          </a:prstGeom>
          <a:ln w="57150">
            <a:solidFill>
              <a:schemeClr val="bg2"/>
            </a:solidFill>
          </a:ln>
        </p:spPr>
      </p:pic>
      <p:sp>
        <p:nvSpPr>
          <p:cNvPr id="31" name="Otsikko 2"/>
          <p:cNvSpPr>
            <a:spLocks noGrp="1"/>
          </p:cNvSpPr>
          <p:nvPr>
            <p:ph type="title"/>
          </p:nvPr>
        </p:nvSpPr>
        <p:spPr>
          <a:xfrm>
            <a:off x="8297838" y="129814"/>
            <a:ext cx="3725741" cy="1448650"/>
          </a:xfrm>
        </p:spPr>
        <p:txBody>
          <a:bodyPr>
            <a:noAutofit/>
          </a:bodyPr>
          <a:lstStyle/>
          <a:p>
            <a:pPr algn="ctr"/>
            <a:r>
              <a:rPr lang="fi-FI" sz="2800" dirty="0">
                <a:solidFill>
                  <a:srgbClr val="FD4219"/>
                </a:solidFill>
                <a:latin typeface="+mn-lt"/>
                <a:ea typeface="+mn-ea"/>
                <a:cs typeface="+mn-cs"/>
              </a:rPr>
              <a:t>Kuka ja kenelle tuottaa tietojärjestelmiä tulevaisuudessa?</a:t>
            </a:r>
          </a:p>
        </p:txBody>
      </p:sp>
      <p:pic>
        <p:nvPicPr>
          <p:cNvPr id="1026" name="Picture 2" descr="Kuvahaun tulos haulle apotti logo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867" y="6005015"/>
            <a:ext cx="1222016" cy="763290"/>
          </a:xfrm>
          <a:prstGeom prst="rect">
            <a:avLst/>
          </a:prstGeom>
          <a:noFill/>
          <a:ln w="25400">
            <a:solidFill>
              <a:srgbClr val="FD421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617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30761" y="419289"/>
            <a:ext cx="5661240" cy="64387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056" y="697034"/>
            <a:ext cx="6654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D4219"/>
                </a:solidFill>
              </a:rPr>
              <a:t>UNA LÄHTÖKOHTIA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056" y="1620364"/>
            <a:ext cx="604500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282D38"/>
                </a:solidFill>
              </a:rPr>
              <a:t>Nykyratkaisujen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tuki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uusille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toimintamalleille</a:t>
            </a:r>
            <a:r>
              <a:rPr lang="en-US" dirty="0">
                <a:solidFill>
                  <a:srgbClr val="282D38"/>
                </a:solidFill>
              </a:rPr>
              <a:t> on </a:t>
            </a:r>
            <a:r>
              <a:rPr lang="en-US" dirty="0" err="1">
                <a:solidFill>
                  <a:srgbClr val="282D38"/>
                </a:solidFill>
              </a:rPr>
              <a:t>puutteellista</a:t>
            </a:r>
            <a:r>
              <a:rPr lang="en-US" dirty="0">
                <a:solidFill>
                  <a:srgbClr val="282D38"/>
                </a:solidFill>
              </a:rPr>
              <a:t> ja </a:t>
            </a:r>
            <a:r>
              <a:rPr lang="en-US" dirty="0" err="1">
                <a:solidFill>
                  <a:srgbClr val="282D38"/>
                </a:solidFill>
              </a:rPr>
              <a:t>kehittäminen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hankalaa</a:t>
            </a:r>
            <a:endParaRPr lang="en-US" dirty="0">
              <a:solidFill>
                <a:srgbClr val="282D38"/>
              </a:solidFill>
            </a:endParaRPr>
          </a:p>
          <a:p>
            <a:endParaRPr lang="en-US" dirty="0">
              <a:solidFill>
                <a:srgbClr val="282D38"/>
              </a:solidFill>
            </a:endParaRPr>
          </a:p>
          <a:p>
            <a:r>
              <a:rPr lang="en-US" dirty="0" err="1">
                <a:solidFill>
                  <a:srgbClr val="282D38"/>
                </a:solidFill>
              </a:rPr>
              <a:t>Eteneminen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kohti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tulevaisuuden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sote-palveluja</a:t>
            </a:r>
            <a:r>
              <a:rPr lang="en-US" dirty="0">
                <a:solidFill>
                  <a:srgbClr val="282D38"/>
                </a:solidFill>
              </a:rPr>
              <a:t>, </a:t>
            </a:r>
            <a:r>
              <a:rPr lang="en-US" dirty="0" err="1">
                <a:solidFill>
                  <a:srgbClr val="282D38"/>
                </a:solidFill>
              </a:rPr>
              <a:t>jossa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tarvitaan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muutosta</a:t>
            </a:r>
            <a:r>
              <a:rPr lang="en-US" dirty="0">
                <a:solidFill>
                  <a:srgbClr val="282D38"/>
                </a:solidFill>
              </a:rPr>
              <a:t> ja </a:t>
            </a:r>
            <a:r>
              <a:rPr lang="en-US" dirty="0" err="1">
                <a:solidFill>
                  <a:srgbClr val="282D38"/>
                </a:solidFill>
              </a:rPr>
              <a:t>joustavuutta</a:t>
            </a:r>
            <a:endParaRPr lang="en-US" dirty="0">
              <a:solidFill>
                <a:srgbClr val="282D38"/>
              </a:solidFill>
            </a:endParaRPr>
          </a:p>
          <a:p>
            <a:endParaRPr lang="en-US" dirty="0">
              <a:solidFill>
                <a:srgbClr val="282D38"/>
              </a:solidFill>
            </a:endParaRPr>
          </a:p>
          <a:p>
            <a:r>
              <a:rPr lang="en-US" dirty="0" err="1">
                <a:solidFill>
                  <a:srgbClr val="282D38"/>
                </a:solidFill>
              </a:rPr>
              <a:t>Tietojärjestelmäratkaisujen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rakentaminen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asiakaslähtöisinä</a:t>
            </a:r>
            <a:r>
              <a:rPr lang="en-US" dirty="0">
                <a:solidFill>
                  <a:srgbClr val="282D38"/>
                </a:solidFill>
              </a:rPr>
              <a:t> ja </a:t>
            </a:r>
            <a:r>
              <a:rPr lang="en-US" dirty="0" err="1">
                <a:solidFill>
                  <a:srgbClr val="282D38"/>
                </a:solidFill>
              </a:rPr>
              <a:t>keskeisten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toiminnallisten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kehittämiskohteiden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mukaisina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kokonaisuuksina</a:t>
            </a:r>
            <a:endParaRPr lang="en-US" dirty="0">
              <a:solidFill>
                <a:srgbClr val="282D38"/>
              </a:solidFill>
            </a:endParaRPr>
          </a:p>
          <a:p>
            <a:endParaRPr lang="en-US" dirty="0">
              <a:solidFill>
                <a:srgbClr val="282D38"/>
              </a:solidFill>
            </a:endParaRPr>
          </a:p>
          <a:p>
            <a:r>
              <a:rPr lang="en-US" dirty="0" err="1">
                <a:solidFill>
                  <a:srgbClr val="282D38"/>
                </a:solidFill>
              </a:rPr>
              <a:t>Hyödynnettävä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tehokkaammin</a:t>
            </a:r>
            <a:r>
              <a:rPr lang="en-US" dirty="0">
                <a:solidFill>
                  <a:srgbClr val="282D38"/>
                </a:solidFill>
              </a:rPr>
              <a:t> ICT-</a:t>
            </a:r>
            <a:r>
              <a:rPr lang="en-US" dirty="0" err="1">
                <a:solidFill>
                  <a:srgbClr val="282D38"/>
                </a:solidFill>
              </a:rPr>
              <a:t>infrastruktuurissa</a:t>
            </a:r>
            <a:r>
              <a:rPr lang="en-US" dirty="0">
                <a:solidFill>
                  <a:srgbClr val="282D38"/>
                </a:solidFill>
              </a:rPr>
              <a:t> ja </a:t>
            </a:r>
            <a:r>
              <a:rPr lang="en-US" dirty="0" err="1">
                <a:solidFill>
                  <a:srgbClr val="282D38"/>
                </a:solidFill>
              </a:rPr>
              <a:t>tekniikoissa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tapahtuvaa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kehitystä</a:t>
            </a:r>
            <a:endParaRPr lang="en-US" dirty="0">
              <a:solidFill>
                <a:srgbClr val="282D38"/>
              </a:solidFill>
            </a:endParaRPr>
          </a:p>
          <a:p>
            <a:r>
              <a:rPr lang="en-US" dirty="0">
                <a:solidFill>
                  <a:srgbClr val="282D38"/>
                </a:solidFill>
              </a:rPr>
              <a:t/>
            </a:r>
            <a:br>
              <a:rPr lang="en-US" dirty="0">
                <a:solidFill>
                  <a:srgbClr val="282D38"/>
                </a:solidFill>
              </a:rPr>
            </a:br>
            <a:r>
              <a:rPr lang="en-US" dirty="0" err="1">
                <a:solidFill>
                  <a:srgbClr val="282D38"/>
                </a:solidFill>
              </a:rPr>
              <a:t>Toimittajalukituksen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purkaminen</a:t>
            </a:r>
            <a:endParaRPr lang="en-US" dirty="0">
              <a:solidFill>
                <a:srgbClr val="282D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76068" y="2870520"/>
            <a:ext cx="195942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ASIAKAS</a:t>
            </a: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Yhteistyö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Yhdessä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toimiminen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Vaikuttaminen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Asiakas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keskiössä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Kokonaisvaltaisuus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Tilannekuva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Uudistuminen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 err="1">
                <a:solidFill>
                  <a:schemeClr val="bg1"/>
                </a:solidFill>
              </a:rPr>
              <a:t>Jatkuvuus</a:t>
            </a:r>
            <a:endParaRPr lang="en-US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34405" y="1589188"/>
            <a:ext cx="24427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KESKEISET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PERIAATTEET</a:t>
            </a:r>
          </a:p>
        </p:txBody>
      </p:sp>
    </p:spTree>
    <p:extLst>
      <p:ext uri="{BB962C8B-B14F-4D97-AF65-F5344CB8AC3E}">
        <p14:creationId xmlns:p14="http://schemas.microsoft.com/office/powerpoint/2010/main" val="2852713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9709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D4219"/>
                </a:solidFill>
              </a:rPr>
              <a:t>AMMATTILAISEN HAAVEISSA ON</a:t>
            </a:r>
            <a:endParaRPr lang="en-US" sz="5400" dirty="0">
              <a:solidFill>
                <a:srgbClr val="FD4219"/>
              </a:solidFill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5" t="15001" r="14453" b="14999"/>
          <a:stretch/>
        </p:blipFill>
        <p:spPr>
          <a:xfrm>
            <a:off x="2644565" y="1733768"/>
            <a:ext cx="7092908" cy="404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64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056" y="198385"/>
            <a:ext cx="105625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D4219"/>
                </a:solidFill>
              </a:rPr>
              <a:t>UNA JA SOSIAALITOIMI</a:t>
            </a:r>
          </a:p>
        </p:txBody>
      </p:sp>
      <p:sp>
        <p:nvSpPr>
          <p:cNvPr id="2" name="Rectangle 1"/>
          <p:cNvSpPr/>
          <p:nvPr/>
        </p:nvSpPr>
        <p:spPr>
          <a:xfrm>
            <a:off x="593406" y="1288861"/>
            <a:ext cx="50803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UNA-määrittelyvaiheessa tuotettiin sosiaalipalvelujen toiminnalliset määrittelyt </a:t>
            </a:r>
          </a:p>
          <a:p>
            <a:r>
              <a:rPr lang="fi-FI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Pohjana käytettiin </a:t>
            </a:r>
            <a:r>
              <a:rPr lang="fi-FI" dirty="0" err="1"/>
              <a:t>THL:ssä</a:t>
            </a:r>
            <a:r>
              <a:rPr lang="fi-FI" dirty="0"/>
              <a:t> määriteltyjä kansallisia määrittelyjä: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9 kpl Sosiaalihuollon palvelutehtävien </a:t>
            </a:r>
            <a:r>
              <a:rPr lang="fi-FI" dirty="0" err="1"/>
              <a:t>geneerisiä</a:t>
            </a:r>
            <a:r>
              <a:rPr lang="fi-FI" dirty="0"/>
              <a:t> prosesseja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Sosiaalihuollon palvelutehtäväluokituksia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/>
              <a:t>Sosiaalihuollon asiakastietojen käsittely ja valtakunnalliset tietojärjestelmäpalvelut – tavoitetila 2020 -strategiaa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err="1"/>
              <a:t>Julk</a:t>
            </a:r>
            <a:r>
              <a:rPr lang="fi-FI" dirty="0"/>
              <a:t>-ICT:n prosessipankin prosesseja</a:t>
            </a:r>
          </a:p>
          <a:p>
            <a:r>
              <a:rPr lang="fi-FI" dirty="0"/>
              <a:t> </a:t>
            </a:r>
          </a:p>
          <a:p>
            <a:endParaRPr lang="en-US" dirty="0">
              <a:solidFill>
                <a:srgbClr val="282D38"/>
              </a:solidFill>
            </a:endParaRP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20" b="21468"/>
          <a:stretch/>
        </p:blipFill>
        <p:spPr>
          <a:xfrm>
            <a:off x="3219170" y="5480465"/>
            <a:ext cx="2876830" cy="878885"/>
          </a:xfrm>
          <a:prstGeom prst="rect">
            <a:avLst/>
          </a:prstGeom>
        </p:spPr>
      </p:pic>
      <p:sp>
        <p:nvSpPr>
          <p:cNvPr id="3" name="Suorakulmio 2"/>
          <p:cNvSpPr/>
          <p:nvPr/>
        </p:nvSpPr>
        <p:spPr>
          <a:xfrm>
            <a:off x="6267171" y="1176832"/>
            <a:ext cx="57782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i-FI" dirty="0">
                <a:solidFill>
                  <a:prstClr val="black"/>
                </a:solidFill>
              </a:rPr>
              <a:t>Toteutettiin seuraavilta osa-alueilta 12 työpajaa: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Talous- ja työvoimapoliittiset palvelut (toimeentulotuki)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Perhepalvelut (elatusapu, sosiaalinen luototus)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Maahanmuutto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Yhteinen rajapinta (Mielenterveys- ja päihdepalvelut, perheasioiden sovittelu)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Vammaispalvelut ja kehitysvammaisten erityishuolto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Ikääntyneiden palvelut (kotiin tuotettavat palvelut, ikääntyneenalentunut toimintakyky)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Päätöksenteko ja muutoksenhaku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>
                <a:solidFill>
                  <a:prstClr val="black"/>
                </a:solidFill>
              </a:rPr>
              <a:t>Adoptio 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 </a:t>
            </a:r>
          </a:p>
          <a:p>
            <a:pPr lvl="0"/>
            <a:r>
              <a:rPr lang="fi-FI" dirty="0">
                <a:solidFill>
                  <a:prstClr val="black"/>
                </a:solidFill>
              </a:rPr>
              <a:t>Lapsiperhepalveluita koskevia asioita käsiteltiin kaikissa työpajoissa lukuun ottamatta työpajaa Ikääntyneiden palvelut.</a:t>
            </a:r>
          </a:p>
        </p:txBody>
      </p:sp>
    </p:spTree>
    <p:extLst>
      <p:ext uri="{BB962C8B-B14F-4D97-AF65-F5344CB8AC3E}">
        <p14:creationId xmlns:p14="http://schemas.microsoft.com/office/powerpoint/2010/main" val="372700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558" y="369892"/>
            <a:ext cx="557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D4219"/>
                </a:solidFill>
              </a:rPr>
              <a:t>MODULAARISUUS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89857" y="5758091"/>
            <a:ext cx="2573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82D38"/>
                </a:solidFill>
              </a:rPr>
              <a:t>Kansallisesti</a:t>
            </a:r>
            <a:r>
              <a:rPr lang="en-US" sz="1400" dirty="0">
                <a:solidFill>
                  <a:srgbClr val="282D38"/>
                </a:solidFill>
              </a:rPr>
              <a:t> UNA-</a:t>
            </a:r>
            <a:r>
              <a:rPr lang="en-US" sz="1400" dirty="0" err="1">
                <a:solidFill>
                  <a:srgbClr val="282D38"/>
                </a:solidFill>
              </a:rPr>
              <a:t>yhteistyössä</a:t>
            </a:r>
            <a:endParaRPr lang="en-US" sz="1400" dirty="0">
              <a:solidFill>
                <a:srgbClr val="282D3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9856" y="5502363"/>
            <a:ext cx="432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82D38"/>
                </a:solidFill>
              </a:rPr>
              <a:t>Kansallisessa</a:t>
            </a:r>
            <a:r>
              <a:rPr lang="en-US" sz="1400" dirty="0">
                <a:solidFill>
                  <a:srgbClr val="282D38"/>
                </a:solidFill>
              </a:rPr>
              <a:t> </a:t>
            </a:r>
            <a:r>
              <a:rPr lang="en-US" sz="1400" dirty="0" err="1">
                <a:solidFill>
                  <a:srgbClr val="282D38"/>
                </a:solidFill>
              </a:rPr>
              <a:t>yhteistyössä</a:t>
            </a:r>
            <a:r>
              <a:rPr lang="en-US" sz="1400" dirty="0">
                <a:solidFill>
                  <a:srgbClr val="282D38"/>
                </a:solidFill>
              </a:rPr>
              <a:t> </a:t>
            </a:r>
            <a:r>
              <a:rPr lang="en-US" sz="1400" dirty="0" err="1">
                <a:solidFill>
                  <a:srgbClr val="282D38"/>
                </a:solidFill>
              </a:rPr>
              <a:t>rinnakkaishankkeissa</a:t>
            </a:r>
            <a:endParaRPr lang="en-US" sz="1400" dirty="0">
              <a:solidFill>
                <a:srgbClr val="282D3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9856" y="5248908"/>
            <a:ext cx="43235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FD4219"/>
                </a:solidFill>
              </a:rPr>
              <a:t>Konsortiossa</a:t>
            </a:r>
            <a:r>
              <a:rPr lang="en-US" sz="1400" dirty="0">
                <a:solidFill>
                  <a:srgbClr val="FD4219"/>
                </a:solidFill>
              </a:rPr>
              <a:t> </a:t>
            </a:r>
            <a:r>
              <a:rPr lang="en-US" sz="1400" dirty="0" err="1">
                <a:solidFill>
                  <a:srgbClr val="FD4219"/>
                </a:solidFill>
              </a:rPr>
              <a:t>kansallisessa</a:t>
            </a:r>
            <a:r>
              <a:rPr lang="en-US" sz="1400" dirty="0">
                <a:solidFill>
                  <a:srgbClr val="FD4219"/>
                </a:solidFill>
              </a:rPr>
              <a:t> UNA-</a:t>
            </a:r>
            <a:r>
              <a:rPr lang="en-US" sz="1400" dirty="0" err="1">
                <a:solidFill>
                  <a:srgbClr val="FD4219"/>
                </a:solidFill>
              </a:rPr>
              <a:t>yhteistyössä</a:t>
            </a:r>
            <a:endParaRPr lang="en-US" sz="1400" dirty="0">
              <a:solidFill>
                <a:srgbClr val="FD4219"/>
              </a:solidFill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0" y="85859"/>
            <a:ext cx="11430000" cy="6429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436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12371" y="466046"/>
            <a:ext cx="105264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D4219"/>
                </a:solidFill>
              </a:rPr>
              <a:t>UNA-</a:t>
            </a:r>
            <a:r>
              <a:rPr lang="en-US" sz="4400" dirty="0" err="1">
                <a:solidFill>
                  <a:srgbClr val="FD4219"/>
                </a:solidFill>
              </a:rPr>
              <a:t>arkkitehtuuri</a:t>
            </a:r>
            <a:r>
              <a:rPr lang="en-US" sz="4400" dirty="0">
                <a:solidFill>
                  <a:srgbClr val="FD4219"/>
                </a:solidFill>
              </a:rPr>
              <a:t> POC (proof-of-concept)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9603" y="2299057"/>
            <a:ext cx="95527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82D38"/>
                </a:solidFill>
              </a:rPr>
              <a:t/>
            </a:r>
            <a:br>
              <a:rPr lang="en-US" sz="2800" b="1" dirty="0">
                <a:solidFill>
                  <a:srgbClr val="282D38"/>
                </a:solidFill>
              </a:rPr>
            </a:br>
            <a:r>
              <a:rPr lang="fi-FI" sz="2800" b="1" dirty="0">
                <a:hlinkClick r:id="rId3"/>
              </a:rPr>
              <a:t>https://www.youtube.com/watch?v=a5qY23Kxs8g</a:t>
            </a:r>
            <a:endParaRPr lang="en-US" sz="2800" b="1" dirty="0">
              <a:solidFill>
                <a:srgbClr val="282D38"/>
              </a:solidFill>
            </a:endParaRPr>
          </a:p>
          <a:p>
            <a:endParaRPr lang="en-US" sz="2800" b="1" dirty="0">
              <a:solidFill>
                <a:srgbClr val="282D38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9" y="3981255"/>
            <a:ext cx="3946497" cy="221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25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isällön paikkamerkki 2"/>
          <p:cNvSpPr>
            <a:spLocks noGrp="1"/>
          </p:cNvSpPr>
          <p:nvPr>
            <p:ph idx="1"/>
          </p:nvPr>
        </p:nvSpPr>
        <p:spPr>
          <a:xfrm>
            <a:off x="6425224" y="1031453"/>
            <a:ext cx="4758591" cy="494324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fi-FI" sz="2000" dirty="0"/>
              <a:t>Ensimmäisen vaiheen hankinta (UNA YDIN)</a:t>
            </a:r>
          </a:p>
          <a:p>
            <a:pPr lvl="1"/>
            <a:r>
              <a:rPr lang="fi-FI" sz="2000" dirty="0"/>
              <a:t>Asiakkuuden hallinta</a:t>
            </a:r>
          </a:p>
          <a:p>
            <a:pPr lvl="1"/>
            <a:r>
              <a:rPr lang="fi-FI" sz="2000" dirty="0"/>
              <a:t>Tuottaa asiakastasoisen tiedon sekä tilaajalle (maakunta) että tuottajalle (ammattilaiset)</a:t>
            </a:r>
          </a:p>
          <a:p>
            <a:pPr lvl="1"/>
            <a:r>
              <a:rPr lang="fi-FI" sz="2000" dirty="0"/>
              <a:t>POC-kokeilussa toimiva ratkaisu</a:t>
            </a:r>
          </a:p>
          <a:p>
            <a:r>
              <a:rPr lang="fi-FI" sz="2000" dirty="0"/>
              <a:t>Seuraavat hankinnat</a:t>
            </a:r>
          </a:p>
          <a:p>
            <a:pPr lvl="1"/>
            <a:r>
              <a:rPr lang="fi-FI" sz="2000" dirty="0"/>
              <a:t>Toiminnanohjaus, laaja raportointi, syvempi asiakkuuden hallinta (esim. segmentointi)</a:t>
            </a:r>
          </a:p>
          <a:p>
            <a:pPr lvl="1"/>
            <a:r>
              <a:rPr lang="fi-FI" sz="2000" dirty="0"/>
              <a:t>Ekosysteemin ja tiedonhallinnan kanssa yhteen toimivat asiakas- ja potilastietojärjestelmät</a:t>
            </a:r>
          </a:p>
          <a:p>
            <a:endParaRPr lang="fi-FI" sz="2000" dirty="0"/>
          </a:p>
          <a:p>
            <a:pPr lvl="1"/>
            <a:endParaRPr lang="fi-FI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9" t="7830" r="24516" b="22963"/>
          <a:stretch/>
        </p:blipFill>
        <p:spPr>
          <a:xfrm>
            <a:off x="448559" y="1281539"/>
            <a:ext cx="5528107" cy="425339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sp>
        <p:nvSpPr>
          <p:cNvPr id="6" name="Otsikko 4"/>
          <p:cNvSpPr txBox="1">
            <a:spLocks/>
          </p:cNvSpPr>
          <p:nvPr/>
        </p:nvSpPr>
        <p:spPr>
          <a:xfrm>
            <a:off x="346881" y="304757"/>
            <a:ext cx="10515600" cy="726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1200" cap="none" spc="0" normalizeH="0" baseline="0" noProof="0" dirty="0">
                <a:ln>
                  <a:noFill/>
                </a:ln>
                <a:solidFill>
                  <a:srgbClr val="FD421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UNA-toteutuksen </a:t>
            </a:r>
            <a:r>
              <a:rPr lang="fi-FI" sz="5400" dirty="0">
                <a:solidFill>
                  <a:srgbClr val="FD4219"/>
                </a:solidFill>
                <a:latin typeface="+mn-lt"/>
                <a:ea typeface="+mn-ea"/>
                <a:cs typeface="+mn-cs"/>
              </a:rPr>
              <a:t>ensivaiheet</a:t>
            </a:r>
            <a:endParaRPr kumimoji="0" lang="fi-FI" sz="5400" b="0" i="0" u="none" strike="noStrike" kern="1200" cap="none" spc="0" normalizeH="0" baseline="0" noProof="0" dirty="0">
              <a:ln>
                <a:noFill/>
              </a:ln>
              <a:solidFill>
                <a:srgbClr val="FD421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374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5400" dirty="0">
                <a:solidFill>
                  <a:srgbClr val="FD4219"/>
                </a:solidFill>
                <a:latin typeface="+mn-lt"/>
                <a:ea typeface="+mn-ea"/>
                <a:cs typeface="+mn-cs"/>
              </a:rPr>
              <a:t>Ytimen moduulit 1. hankintavaiheessa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38200" y="1579961"/>
            <a:ext cx="10515600" cy="4351338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fi-FI" sz="2400" dirty="0"/>
              <a:t>Integrointi ja sovittaminen</a:t>
            </a:r>
          </a:p>
          <a:p>
            <a:pPr lvl="1"/>
            <a:r>
              <a:rPr lang="fi-FI" sz="1800" dirty="0"/>
              <a:t>Järjestelmärajat ylittävä asiakkaan tilannekuva kootaan alkuun nykyisistä </a:t>
            </a:r>
            <a:r>
              <a:rPr lang="fi-FI" sz="1800" dirty="0" err="1"/>
              <a:t>sote-järjestelmistä</a:t>
            </a:r>
            <a:endParaRPr lang="fi-FI" sz="1800" dirty="0"/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Tiedonhallintaresurssit</a:t>
            </a:r>
          </a:p>
          <a:p>
            <a:pPr lvl="1"/>
            <a:r>
              <a:rPr lang="fi-FI" sz="1800" dirty="0"/>
              <a:t>Tietosisällöt asiakaspolun vaatimien tarpeiden pohjalta</a:t>
            </a:r>
          </a:p>
          <a:p>
            <a:pPr lvl="1"/>
            <a:r>
              <a:rPr lang="fi-FI" sz="1800" dirty="0"/>
              <a:t>Tiedonhallinnalliset resurssit eivät tyypillisesti (varsinkaan </a:t>
            </a:r>
            <a:r>
              <a:rPr lang="fi-FI" sz="1800" dirty="0" err="1"/>
              <a:t>UNAn</a:t>
            </a:r>
            <a:r>
              <a:rPr lang="fi-FI" sz="1800" dirty="0"/>
              <a:t> ensimmäisessä vaiheessa) ole ytimen omaa tietoa, vaan niitä on useissa eri lähteissä (esim. vrk, Kanta-palvelut)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Asiakaspolkujen ja asiakassuunnitelman hallinta</a:t>
            </a:r>
          </a:p>
          <a:p>
            <a:pPr lvl="1"/>
            <a:r>
              <a:rPr lang="fi-FI" sz="1800" dirty="0"/>
              <a:t>Asiointihistoria ja asiakkaalle suunnitellut tulevat palvelut poimitaan ja kartutetaan </a:t>
            </a:r>
            <a:r>
              <a:rPr lang="fi-FI" sz="1800" dirty="0" err="1"/>
              <a:t>UNA-ytimeen</a:t>
            </a:r>
            <a:endParaRPr lang="fi-FI" sz="1800" dirty="0"/>
          </a:p>
          <a:p>
            <a:pPr lvl="1"/>
            <a:r>
              <a:rPr lang="fi-FI" sz="1800" dirty="0"/>
              <a:t>Asiakassuunnitelmien hallinta ja asiakkaan palveluprosessien seuranta</a:t>
            </a:r>
          </a:p>
          <a:p>
            <a:pPr marL="342900" indent="-342900">
              <a:buFont typeface="+mj-lt"/>
              <a:buAutoNum type="arabicPeriod"/>
            </a:pPr>
            <a:r>
              <a:rPr lang="fi-FI" sz="2400" dirty="0"/>
              <a:t>Asiakastietojen ja tilannekuvan visualisointi</a:t>
            </a:r>
          </a:p>
          <a:p>
            <a:pPr lvl="1"/>
            <a:r>
              <a:rPr lang="fi-FI" sz="1800" dirty="0"/>
              <a:t>Tilannekuva sisältää ensimmäisessä vaiheessa avoimet asiakaspolut ja asiakkaan perustiedot</a:t>
            </a:r>
          </a:p>
          <a:p>
            <a:pPr lvl="1"/>
            <a:r>
              <a:rPr lang="fi-FI" sz="1800" dirty="0"/>
              <a:t>Tilannekuvaa laajennetaan jatkovaiheissa </a:t>
            </a:r>
          </a:p>
          <a:p>
            <a:pPr lvl="1"/>
            <a:r>
              <a:rPr lang="fi-FI" sz="1800" dirty="0"/>
              <a:t>Tilannekuvan visualisointi ammattilaiselle toteutetaan upotettavissa olevana käyttöliittymäkomponenttina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3695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yöristetty suorakulmio 16"/>
          <p:cNvSpPr/>
          <p:nvPr/>
        </p:nvSpPr>
        <p:spPr>
          <a:xfrm>
            <a:off x="2545492" y="4173042"/>
            <a:ext cx="9539416" cy="2153620"/>
          </a:xfrm>
          <a:prstGeom prst="round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b"/>
          <a:lstStyle/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Tuotannonohjaus</a:t>
            </a:r>
          </a:p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= palveluohjaus asiakkaan ja</a:t>
            </a:r>
          </a:p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tuotannon tilanne huomioiden </a:t>
            </a:r>
          </a:p>
        </p:txBody>
      </p:sp>
      <p:sp>
        <p:nvSpPr>
          <p:cNvPr id="16" name="Pyöristetty suorakulmio 15"/>
          <p:cNvSpPr/>
          <p:nvPr/>
        </p:nvSpPr>
        <p:spPr>
          <a:xfrm>
            <a:off x="3287200" y="518986"/>
            <a:ext cx="8797709" cy="2351243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Maakunnan alueellinen toiminnanohjaus</a:t>
            </a:r>
          </a:p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= asiakastarpeiden ja </a:t>
            </a:r>
            <a:r>
              <a:rPr lang="fi-FI" sz="1100" i="1" dirty="0" err="1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palvelutarjooman</a:t>
            </a:r>
            <a:endParaRPr lang="fi-FI" sz="1100" i="1" dirty="0">
              <a:solidFill>
                <a:srgbClr val="000000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yhteensovittaminen</a:t>
            </a:r>
          </a:p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(</a:t>
            </a:r>
            <a:r>
              <a:rPr lang="fi-FI" sz="1100" i="1" dirty="0" err="1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sote-järjestäjän</a:t>
            </a:r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 tiedolla johtaminen ja ohjaaminen) </a:t>
            </a:r>
          </a:p>
        </p:txBody>
      </p:sp>
      <p:sp>
        <p:nvSpPr>
          <p:cNvPr id="15" name="Pyöristetty suorakulmio 14"/>
          <p:cNvSpPr/>
          <p:nvPr/>
        </p:nvSpPr>
        <p:spPr>
          <a:xfrm>
            <a:off x="296562" y="2304262"/>
            <a:ext cx="11788345" cy="2395345"/>
          </a:xfrm>
          <a:prstGeom prst="round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”</a:t>
            </a:r>
            <a:r>
              <a:rPr lang="fi-FI" sz="1100" i="1" dirty="0" err="1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UNA-ydin</a:t>
            </a:r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”</a:t>
            </a:r>
          </a:p>
          <a:p>
            <a:pPr defTabSz="587022" hangingPunct="0"/>
            <a:r>
              <a:rPr lang="fi-FI" sz="1100" i="1" dirty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rPr>
              <a:t>Asiakkuudenhallinta ja asiakastietojen hallinta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482811" y="2874558"/>
            <a:ext cx="5051882" cy="1347377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lvl="0" algn="l"/>
            <a:r>
              <a:rPr lang="fi-FI" sz="1400" b="1" dirty="0"/>
              <a:t>Asiakkuudenhallinnan hankinta ja käyttöönotto</a:t>
            </a:r>
          </a:p>
          <a:p>
            <a:pPr marL="342900" lvl="0" indent="-342900" algn="l">
              <a:buFont typeface="+mj-lt"/>
              <a:buAutoNum type="arabicParenR"/>
            </a:pPr>
            <a:r>
              <a:rPr lang="fi-FI" sz="1400" dirty="0"/>
              <a:t>Asiakkaan tilannekuvan ja asiakaspolkujen muodostamiseen liittyvät integraatio- ja tiedonhallintatarpeet</a:t>
            </a:r>
          </a:p>
          <a:p>
            <a:pPr marL="342900" lvl="0" indent="-342900" algn="l">
              <a:buFont typeface="+mj-lt"/>
              <a:buAutoNum type="arabicParenR"/>
            </a:pPr>
            <a:r>
              <a:rPr lang="fi-FI" sz="1400" dirty="0"/>
              <a:t>Asiakaspolun ja suunnitelman laatimiseen ja hallintaan liittyvät toiminnallisuudet</a:t>
            </a:r>
          </a:p>
          <a:p>
            <a:pPr marL="342900" lvl="0" indent="-342900" algn="l">
              <a:buFont typeface="+mj-lt"/>
              <a:buAutoNum type="arabicParenR"/>
            </a:pPr>
            <a:r>
              <a:rPr lang="fi-FI" sz="1400" dirty="0"/>
              <a:t>Tilannekuvan visualisointi</a:t>
            </a:r>
          </a:p>
        </p:txBody>
      </p:sp>
      <p:sp>
        <p:nvSpPr>
          <p:cNvPr id="7" name="Tekstiruutu 6"/>
          <p:cNvSpPr txBox="1"/>
          <p:nvPr/>
        </p:nvSpPr>
        <p:spPr>
          <a:xfrm>
            <a:off x="5031558" y="5148987"/>
            <a:ext cx="5471682" cy="113193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fi-FI" sz="1400" b="1" dirty="0"/>
              <a:t>Tuotannonohjauksen hankinta ja  käyttöönotto vaiheittain</a:t>
            </a:r>
          </a:p>
          <a:p>
            <a:pPr marL="342900" indent="-342900" algn="l">
              <a:buAutoNum type="arabicParenR"/>
            </a:pPr>
            <a:r>
              <a:rPr lang="fi-FI" sz="1400" dirty="0"/>
              <a:t>Operatiivinen tilannekuva, resurssien kuormitustilanne ja –ennuste</a:t>
            </a:r>
          </a:p>
          <a:p>
            <a:pPr marL="342900" indent="-342900" algn="l">
              <a:buAutoNum type="arabicParenR"/>
            </a:pPr>
            <a:r>
              <a:rPr lang="fi-FI" sz="1400" dirty="0"/>
              <a:t>Herätteiden hallinta</a:t>
            </a:r>
          </a:p>
          <a:p>
            <a:pPr marL="342900" indent="-342900" algn="l">
              <a:buAutoNum type="arabicParenR"/>
            </a:pPr>
            <a:r>
              <a:rPr lang="fi-FI" sz="1400" dirty="0"/>
              <a:t>Tarkistuslistojen hallinta</a:t>
            </a:r>
          </a:p>
          <a:p>
            <a:pPr algn="l"/>
            <a:r>
              <a:rPr lang="fi-FI" sz="1400" dirty="0"/>
              <a:t>jne.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6542430" y="2877199"/>
            <a:ext cx="5233560" cy="134737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lvl="0" algn="l"/>
            <a:r>
              <a:rPr lang="fi-FI" sz="1400" b="1" dirty="0"/>
              <a:t>Asiakkuudenhallinnan jatkokehitys, hankinta ja käyttöönotto</a:t>
            </a:r>
          </a:p>
          <a:p>
            <a:pPr marL="342900" lvl="0" indent="-342900">
              <a:buFont typeface="+mj-lt"/>
              <a:buAutoNum type="arabicParenR"/>
            </a:pPr>
            <a:r>
              <a:rPr lang="fi-FI" sz="1400" dirty="0"/>
              <a:t>Asiakassegmentointi</a:t>
            </a:r>
          </a:p>
          <a:p>
            <a:pPr marL="342900" lvl="0" indent="-342900">
              <a:buFont typeface="+mj-lt"/>
              <a:buAutoNum type="arabicParenR"/>
            </a:pPr>
            <a:r>
              <a:rPr lang="fi-FI" sz="1400" dirty="0">
                <a:solidFill>
                  <a:schemeClr val="tx1"/>
                </a:solidFill>
              </a:rPr>
              <a:t>Asiakaspolkumallien ja sääntöjen hallinta</a:t>
            </a:r>
          </a:p>
          <a:p>
            <a:pPr marL="342900" indent="-342900">
              <a:buFont typeface="+mj-lt"/>
              <a:buAutoNum type="arabicParenR"/>
            </a:pPr>
            <a:r>
              <a:rPr lang="fi-FI" sz="1400" dirty="0"/>
              <a:t>Valinnanvapauden tilannekuva ja tiedonhallinta</a:t>
            </a:r>
          </a:p>
          <a:p>
            <a:pPr marL="342900" indent="-342900" algn="l">
              <a:buFont typeface="+mj-lt"/>
              <a:buAutoNum type="arabicParenR"/>
            </a:pPr>
            <a:r>
              <a:rPr lang="fi-FI" sz="1400" dirty="0"/>
              <a:t>Integraatioiden ja tiedonhallinnan jatkokehitys (esim. tietoaltaan hyödyntäminen, maakunnan </a:t>
            </a:r>
            <a:r>
              <a:rPr lang="fi-FI" sz="1400" dirty="0" err="1"/>
              <a:t>non-sote</a:t>
            </a:r>
            <a:r>
              <a:rPr lang="fi-FI" sz="1400" dirty="0"/>
              <a:t> asiakkuuksien tuki)</a:t>
            </a:r>
          </a:p>
        </p:txBody>
      </p:sp>
      <p:sp>
        <p:nvSpPr>
          <p:cNvPr id="12" name="Tekstiruutu 11"/>
          <p:cNvSpPr txBox="1"/>
          <p:nvPr/>
        </p:nvSpPr>
        <p:spPr>
          <a:xfrm>
            <a:off x="3669937" y="1738296"/>
            <a:ext cx="5039538" cy="11319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fi-FI" sz="1400" b="1" dirty="0"/>
              <a:t>Toiminnanohjauksen hankinta  ja käyttöönotto vaiheittain</a:t>
            </a:r>
          </a:p>
          <a:p>
            <a:pPr marL="342900" lvl="1" indent="-342900" algn="l">
              <a:buAutoNum type="arabicParenR"/>
            </a:pPr>
            <a:r>
              <a:rPr lang="fi-FI" sz="1400" dirty="0"/>
              <a:t>Johdon raportointi- ja tilastointiratkaisut asiakaspolkujen sekä palvelutuotannon seurantaan</a:t>
            </a:r>
          </a:p>
          <a:p>
            <a:pPr marL="342900" lvl="1" indent="-342900" algn="l">
              <a:buAutoNum type="arabicParenR"/>
            </a:pPr>
            <a:r>
              <a:rPr lang="fi-FI" sz="1400" dirty="0"/>
              <a:t>Palveluiden hallinta, sekä palvelutuotannon ohjaus ja valvonta (laatu, määrä ja saatavuus)</a:t>
            </a:r>
          </a:p>
        </p:txBody>
      </p:sp>
      <p:sp>
        <p:nvSpPr>
          <p:cNvPr id="13" name="Tekstiruutu 12"/>
          <p:cNvSpPr txBox="1"/>
          <p:nvPr/>
        </p:nvSpPr>
        <p:spPr>
          <a:xfrm>
            <a:off x="2868984" y="4241362"/>
            <a:ext cx="4867903" cy="91649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r>
              <a:rPr lang="fi-FI" sz="1400" b="1" dirty="0"/>
              <a:t>Tuotannonohjauksen hankinta ja  käyttöönotto vaiheittain</a:t>
            </a:r>
          </a:p>
          <a:p>
            <a:pPr marL="342900" indent="-342900">
              <a:buFontTx/>
              <a:buAutoNum type="arabicParenR"/>
            </a:pPr>
            <a:r>
              <a:rPr lang="fi-FI" sz="1400" dirty="0"/>
              <a:t>Prosessien ja sääntöjen mallinnus ja ohjaus</a:t>
            </a:r>
          </a:p>
          <a:p>
            <a:pPr marL="342900" indent="-342900" algn="l">
              <a:buFontTx/>
              <a:buAutoNum type="arabicParenR"/>
            </a:pPr>
            <a:r>
              <a:rPr lang="fi-FI" sz="1400" dirty="0"/>
              <a:t>Palvelupyyntöjen ja -tilausten hallinta		</a:t>
            </a:r>
          </a:p>
          <a:p>
            <a:pPr marL="342900" indent="-342900">
              <a:buFontTx/>
              <a:buAutoNum type="arabicParenR"/>
            </a:pPr>
            <a:r>
              <a:rPr lang="fi-FI" sz="1400" dirty="0"/>
              <a:t>Resurssien hallinta, suunnittelu ja varaaminen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6722077" y="609842"/>
            <a:ext cx="5090986" cy="113193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27093" tIns="27093" rIns="27093" bIns="27093" numCol="1" spcCol="38100" rtlCol="0" anchor="ctr">
            <a:spAutoFit/>
          </a:bodyPr>
          <a:lstStyle/>
          <a:p>
            <a:pPr algn="l"/>
            <a:r>
              <a:rPr lang="fi-FI" sz="1400" b="1" dirty="0"/>
              <a:t>Toiminnanohjauksen hankinta  ja käyttöönotto vaiheittain</a:t>
            </a:r>
          </a:p>
          <a:p>
            <a:pPr marL="342900" lvl="1" indent="-342900" algn="l">
              <a:buAutoNum type="arabicParenR"/>
            </a:pPr>
            <a:r>
              <a:rPr lang="fi-FI" sz="1400" dirty="0"/>
              <a:t>Reaaliaikaiset, tulevaisuuteen suuntaavat palvelutuotannon tilannekuvat ja raportit</a:t>
            </a:r>
          </a:p>
          <a:p>
            <a:pPr marL="342900" lvl="1" indent="-342900" algn="l">
              <a:buAutoNum type="arabicParenR"/>
            </a:pPr>
            <a:r>
              <a:rPr lang="fi-FI" sz="1400" dirty="0"/>
              <a:t>Mittarit ja ennusteet palveluiden järjestämiseen (</a:t>
            </a:r>
            <a:r>
              <a:rPr lang="fi-FI" sz="1400" dirty="0" err="1"/>
              <a:t>population</a:t>
            </a:r>
            <a:r>
              <a:rPr lang="fi-FI" sz="1400" dirty="0"/>
              <a:t> </a:t>
            </a:r>
            <a:r>
              <a:rPr lang="fi-FI" sz="1400" dirty="0" err="1"/>
              <a:t>health</a:t>
            </a:r>
            <a:r>
              <a:rPr lang="fi-FI" sz="1400" dirty="0"/>
              <a:t>)</a:t>
            </a:r>
          </a:p>
        </p:txBody>
      </p:sp>
      <p:cxnSp>
        <p:nvCxnSpPr>
          <p:cNvPr id="23" name="Suora yhdysviiva 22"/>
          <p:cNvCxnSpPr/>
          <p:nvPr/>
        </p:nvCxnSpPr>
        <p:spPr>
          <a:xfrm>
            <a:off x="49425" y="254103"/>
            <a:ext cx="1194898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kstiruutu 25"/>
          <p:cNvSpPr txBox="1"/>
          <p:nvPr/>
        </p:nvSpPr>
        <p:spPr>
          <a:xfrm>
            <a:off x="49425" y="0"/>
            <a:ext cx="71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/>
              <a:t>2017</a:t>
            </a:r>
          </a:p>
        </p:txBody>
      </p:sp>
      <p:sp>
        <p:nvSpPr>
          <p:cNvPr id="27" name="Tekstiruutu 26"/>
          <p:cNvSpPr txBox="1"/>
          <p:nvPr/>
        </p:nvSpPr>
        <p:spPr>
          <a:xfrm>
            <a:off x="3435484" y="-11216"/>
            <a:ext cx="71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2018</a:t>
            </a:r>
          </a:p>
        </p:txBody>
      </p:sp>
      <p:sp>
        <p:nvSpPr>
          <p:cNvPr id="28" name="Tekstiruutu 27"/>
          <p:cNvSpPr txBox="1"/>
          <p:nvPr/>
        </p:nvSpPr>
        <p:spPr>
          <a:xfrm>
            <a:off x="7020794" y="-1"/>
            <a:ext cx="71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2019</a:t>
            </a:r>
          </a:p>
        </p:txBody>
      </p:sp>
      <p:sp>
        <p:nvSpPr>
          <p:cNvPr id="30" name="Tekstiruutu 29"/>
          <p:cNvSpPr txBox="1"/>
          <p:nvPr/>
        </p:nvSpPr>
        <p:spPr>
          <a:xfrm>
            <a:off x="10868166" y="-9855"/>
            <a:ext cx="716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b="1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2841833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49264" y="466046"/>
            <a:ext cx="5575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D4219"/>
                </a:solidFill>
              </a:rPr>
              <a:t>Tommi Ryhänen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19603" y="1874513"/>
            <a:ext cx="100752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cap="all" dirty="0" err="1">
                <a:solidFill>
                  <a:srgbClr val="282D38"/>
                </a:solidFill>
              </a:rPr>
              <a:t>AdCORE</a:t>
            </a:r>
            <a:r>
              <a:rPr lang="fi-FI" sz="2400" cap="all" dirty="0">
                <a:solidFill>
                  <a:srgbClr val="282D38"/>
                </a:solidFill>
              </a:rPr>
              <a:t> Oy 2000-2001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cap="all" dirty="0">
                <a:solidFill>
                  <a:srgbClr val="282D38"/>
                </a:solidFill>
              </a:rPr>
              <a:t>Pohjola VAKUUTUS / </a:t>
            </a:r>
            <a:r>
              <a:rPr lang="fi-FI" sz="2400" cap="all" dirty="0" err="1">
                <a:solidFill>
                  <a:srgbClr val="282D38"/>
                </a:solidFill>
              </a:rPr>
              <a:t>OsuuSPANKKIKESKUS</a:t>
            </a:r>
            <a:r>
              <a:rPr lang="fi-FI" sz="2400" cap="all" dirty="0">
                <a:solidFill>
                  <a:srgbClr val="282D38"/>
                </a:solidFill>
              </a:rPr>
              <a:t> 2001-2006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cap="all" dirty="0">
                <a:solidFill>
                  <a:srgbClr val="282D38"/>
                </a:solidFill>
              </a:rPr>
              <a:t>FUJITSU </a:t>
            </a:r>
            <a:r>
              <a:rPr lang="fi-FI" sz="2400" cap="all" dirty="0" err="1">
                <a:solidFill>
                  <a:srgbClr val="282D38"/>
                </a:solidFill>
              </a:rPr>
              <a:t>SeRVICES</a:t>
            </a:r>
            <a:r>
              <a:rPr lang="fi-FI" sz="2400" cap="all" dirty="0">
                <a:solidFill>
                  <a:srgbClr val="282D38"/>
                </a:solidFill>
              </a:rPr>
              <a:t> 2006-2007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cap="all" dirty="0">
                <a:solidFill>
                  <a:srgbClr val="282D38"/>
                </a:solidFill>
              </a:rPr>
              <a:t>FAZER MAKEISET / FAZER GROUP 2007-2010</a:t>
            </a:r>
          </a:p>
          <a:p>
            <a:endParaRPr lang="fi-FI" sz="2400" cap="all" dirty="0">
              <a:solidFill>
                <a:srgbClr val="282D3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cap="all" dirty="0">
                <a:solidFill>
                  <a:srgbClr val="282D38"/>
                </a:solidFill>
              </a:rPr>
              <a:t>MIKKELIN KAUPUNKI 2010-2014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cap="all" dirty="0" err="1">
                <a:solidFill>
                  <a:srgbClr val="282D38"/>
                </a:solidFill>
              </a:rPr>
              <a:t>MeDI-IT</a:t>
            </a:r>
            <a:r>
              <a:rPr lang="fi-FI" sz="2400" cap="all" dirty="0">
                <a:solidFill>
                  <a:srgbClr val="282D38"/>
                </a:solidFill>
              </a:rPr>
              <a:t>/HYVIS-ICT OY 2014</a:t>
            </a:r>
            <a:r>
              <a:rPr lang="fi-FI" sz="2400" cap="all" dirty="0">
                <a:solidFill>
                  <a:srgbClr val="282D38"/>
                </a:solidFill>
                <a:sym typeface="Wingdings" panose="05000000000000000000" pitchFamily="2" charset="2"/>
              </a:rPr>
              <a:t>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i-FI" sz="1600" cap="all" dirty="0">
                <a:solidFill>
                  <a:srgbClr val="282D38"/>
                </a:solidFill>
                <a:sym typeface="Wingdings" panose="05000000000000000000" pitchFamily="2" charset="2"/>
              </a:rPr>
              <a:t>(Medi-IT yhdistyy vuodenvaihteessa </a:t>
            </a:r>
            <a:r>
              <a:rPr lang="fi-FI" sz="1600" cap="all" dirty="0" err="1">
                <a:solidFill>
                  <a:srgbClr val="282D38"/>
                </a:solidFill>
                <a:sym typeface="Wingdings" panose="05000000000000000000" pitchFamily="2" charset="2"/>
              </a:rPr>
              <a:t>Medbit</a:t>
            </a:r>
            <a:r>
              <a:rPr lang="fi-FI" sz="1600" cap="all" dirty="0">
                <a:solidFill>
                  <a:srgbClr val="282D38"/>
                </a:solidFill>
                <a:sym typeface="Wingdings" panose="05000000000000000000" pitchFamily="2" charset="2"/>
              </a:rPr>
              <a:t> </a:t>
            </a:r>
            <a:r>
              <a:rPr lang="fi-FI" sz="1600" cap="all" dirty="0" err="1">
                <a:solidFill>
                  <a:srgbClr val="282D38"/>
                </a:solidFill>
                <a:sym typeface="Wingdings" panose="05000000000000000000" pitchFamily="2" charset="2"/>
              </a:rPr>
              <a:t>OY:n</a:t>
            </a:r>
            <a:r>
              <a:rPr lang="fi-FI" sz="1600" cap="all" dirty="0">
                <a:solidFill>
                  <a:srgbClr val="282D38"/>
                </a:solidFill>
                <a:sym typeface="Wingdings" panose="05000000000000000000" pitchFamily="2" charset="2"/>
              </a:rPr>
              <a:t> kanssa uudeksi yhtiöksi </a:t>
            </a:r>
            <a:r>
              <a:rPr lang="fi-FI" sz="1600" b="1" cap="all" dirty="0">
                <a:solidFill>
                  <a:srgbClr val="282D38"/>
                </a:solidFill>
                <a:sym typeface="Wingdings" panose="05000000000000000000" pitchFamily="2" charset="2"/>
              </a:rPr>
              <a:t>2M-it Oy</a:t>
            </a:r>
            <a:r>
              <a:rPr lang="fi-FI" sz="1600" cap="all" dirty="0">
                <a:solidFill>
                  <a:srgbClr val="282D38"/>
                </a:solidFill>
                <a:sym typeface="Wingdings" panose="05000000000000000000" pitchFamily="2" charset="2"/>
              </a:rPr>
              <a:t>)</a:t>
            </a:r>
            <a:endParaRPr lang="en-US" sz="1600" dirty="0">
              <a:solidFill>
                <a:srgbClr val="282D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82D38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5411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5400" dirty="0">
                <a:solidFill>
                  <a:srgbClr val="FD4219"/>
                </a:solidFill>
                <a:latin typeface="+mn-lt"/>
                <a:ea typeface="+mn-ea"/>
                <a:cs typeface="+mn-cs"/>
              </a:rPr>
              <a:t>Avoimuus, </a:t>
            </a:r>
            <a:r>
              <a:rPr lang="fi-FI" sz="5400" dirty="0" err="1">
                <a:solidFill>
                  <a:srgbClr val="FD4219"/>
                </a:solidFill>
                <a:latin typeface="+mn-lt"/>
                <a:ea typeface="+mn-ea"/>
                <a:cs typeface="+mn-cs"/>
              </a:rPr>
              <a:t>win-win</a:t>
            </a:r>
            <a:r>
              <a:rPr lang="fi-FI" sz="5400" dirty="0">
                <a:solidFill>
                  <a:srgbClr val="FD4219"/>
                </a:solidFill>
                <a:latin typeface="+mn-lt"/>
                <a:ea typeface="+mn-ea"/>
                <a:cs typeface="+mn-cs"/>
              </a:rPr>
              <a:t>, ekosysteemin kehittyminen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838200" y="1716441"/>
            <a:ext cx="10515600" cy="4351338"/>
          </a:xfrm>
        </p:spPr>
        <p:txBody>
          <a:bodyPr>
            <a:normAutofit lnSpcReduction="10000"/>
          </a:bodyPr>
          <a:lstStyle/>
          <a:p>
            <a:pPr lvl="0"/>
            <a:r>
              <a:rPr lang="fi-FI" sz="2600" dirty="0"/>
              <a:t>Tavoitteena on avoimet ja terveet tietojärjestelmien toimittajamarkkinat, jossa useilla toimittajilla on mahdollisuus saada ratkaisujaan käyttöön</a:t>
            </a:r>
          </a:p>
          <a:p>
            <a:pPr lvl="1"/>
            <a:r>
              <a:rPr lang="fi-FI" sz="2000" dirty="0"/>
              <a:t>Mahdollistettava toimittajien kustannustehokas toiminta, josta myös </a:t>
            </a:r>
            <a:r>
              <a:rPr lang="fi-FI" sz="2000" dirty="0" err="1"/>
              <a:t>UNA-yhteistyön</a:t>
            </a:r>
            <a:r>
              <a:rPr lang="fi-FI" sz="2000" dirty="0"/>
              <a:t> organisaatiot hyötyvät</a:t>
            </a:r>
          </a:p>
          <a:p>
            <a:pPr lvl="1"/>
            <a:r>
              <a:rPr lang="fi-FI" sz="2000" dirty="0"/>
              <a:t>Avoimella arkkitehtuurilla (kuvaukset ja rajapinnat) ja standardeja hyödyntämällä mahdollistetaan avoin, laaja kehitysyhteistyö</a:t>
            </a:r>
          </a:p>
          <a:p>
            <a:pPr lvl="1"/>
            <a:r>
              <a:rPr lang="fi-FI" sz="2000" dirty="0"/>
              <a:t>Modulaarisuus mahdollistaa, että tarvittaessa järjestelmäkokonaisuuden osia voidaan vaihtaa</a:t>
            </a:r>
          </a:p>
          <a:p>
            <a:pPr lvl="0"/>
            <a:r>
              <a:rPr lang="fi-FI" sz="2600" dirty="0"/>
              <a:t>Lisätään markkinoilla olevien potentiaalisten toimijoiden joukkoa – pidetään yllä kilpailua markkinoilla</a:t>
            </a:r>
          </a:p>
          <a:p>
            <a:pPr lvl="0"/>
            <a:r>
              <a:rPr lang="fi-FI" sz="2600" dirty="0"/>
              <a:t>Vältetään pitkäaikaisia toimittaja- ja teknologiariippuvuuksia</a:t>
            </a:r>
          </a:p>
          <a:p>
            <a:pPr lvl="1"/>
            <a:r>
              <a:rPr lang="fi-FI" sz="2000" dirty="0"/>
              <a:t>ei laajoja toimittajakohtaisia ympäristöjä, joihin voi liittyä pitkäkestoisia ja tarpeettomia kustannusriippuvuuksia</a:t>
            </a:r>
          </a:p>
          <a:p>
            <a:pPr lvl="0"/>
            <a:r>
              <a:rPr lang="fi-FI" sz="2600" dirty="0"/>
              <a:t>Tavoitellaan ja edistetään ekosysteemin muodostumista</a:t>
            </a:r>
          </a:p>
        </p:txBody>
      </p:sp>
    </p:spTree>
    <p:extLst>
      <p:ext uri="{BB962C8B-B14F-4D97-AF65-F5344CB8AC3E}">
        <p14:creationId xmlns:p14="http://schemas.microsoft.com/office/powerpoint/2010/main" val="1009421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056" y="697034"/>
            <a:ext cx="55759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D4219"/>
                </a:solidFill>
              </a:rPr>
              <a:t>AJANKOHTAISTA</a:t>
            </a:r>
          </a:p>
        </p:txBody>
      </p:sp>
      <p:sp>
        <p:nvSpPr>
          <p:cNvPr id="2" name="Rectangle 1"/>
          <p:cNvSpPr/>
          <p:nvPr/>
        </p:nvSpPr>
        <p:spPr>
          <a:xfrm>
            <a:off x="617056" y="1708287"/>
            <a:ext cx="10061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282D38"/>
              </a:solidFill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703385" y="1969477"/>
            <a:ext cx="99755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UNA-ytimen hankinta käynnistyy tämän vuoden aikana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UNA-konsortiokohtaisten hankintojen valmistelu jatkuu, ensimmäiset hankinnat/toteutukset käynnistyvät?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UNA-lomakepalvelusovellus tuotantoon vuodenvaihteen tienoilla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400" dirty="0"/>
              <a:t>UNA Oy vai </a:t>
            </a:r>
            <a:r>
              <a:rPr lang="fi-FI" sz="2400" dirty="0" err="1"/>
              <a:t>SoteDigi</a:t>
            </a:r>
            <a:r>
              <a:rPr lang="fi-FI" sz="2400" dirty="0"/>
              <a:t> –kehitysyhtiö?</a:t>
            </a:r>
          </a:p>
        </p:txBody>
      </p:sp>
    </p:spTree>
    <p:extLst>
      <p:ext uri="{BB962C8B-B14F-4D97-AF65-F5344CB8AC3E}">
        <p14:creationId xmlns:p14="http://schemas.microsoft.com/office/powerpoint/2010/main" val="1128897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70340" y="3985187"/>
            <a:ext cx="1219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D4219"/>
                </a:solidFill>
              </a:rPr>
              <a:t>KIITOS!</a:t>
            </a:r>
          </a:p>
          <a:p>
            <a:pPr algn="ctr"/>
            <a:r>
              <a:rPr lang="en-US" sz="3600" dirty="0">
                <a:solidFill>
                  <a:srgbClr val="FD4219"/>
                </a:solidFill>
              </a:rPr>
              <a:t>www.kuntaliitto.fi/UNA</a:t>
            </a: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23" b="31216"/>
          <a:stretch/>
        </p:blipFill>
        <p:spPr>
          <a:xfrm>
            <a:off x="554179" y="1865852"/>
            <a:ext cx="11083636" cy="2335481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99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8002" y="707960"/>
            <a:ext cx="5575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D4219"/>
                </a:solidFill>
              </a:rPr>
              <a:t>MIKÄ UNA ON?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603" y="2000119"/>
            <a:ext cx="95527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cap="all" dirty="0"/>
              <a:t>UNA on </a:t>
            </a:r>
            <a:r>
              <a:rPr lang="en-US" sz="2400" cap="all" dirty="0" err="1"/>
              <a:t>valtakunnallinen</a:t>
            </a:r>
            <a:r>
              <a:rPr lang="en-US" sz="2400" cap="all" dirty="0"/>
              <a:t> </a:t>
            </a:r>
            <a:r>
              <a:rPr lang="en-US" sz="2400" cap="all" dirty="0" err="1"/>
              <a:t>julkisten</a:t>
            </a:r>
            <a:r>
              <a:rPr lang="en-US" sz="2400" cap="all" dirty="0"/>
              <a:t> </a:t>
            </a:r>
            <a:r>
              <a:rPr lang="en-US" sz="2400" cap="all" dirty="0" err="1"/>
              <a:t>sosiaali</a:t>
            </a:r>
            <a:r>
              <a:rPr lang="en-US" sz="2400" cap="all" dirty="0"/>
              <a:t>- ja </a:t>
            </a:r>
            <a:r>
              <a:rPr lang="en-US" sz="2400" cap="all" dirty="0" err="1"/>
              <a:t>terveyspalvelujen</a:t>
            </a:r>
            <a:r>
              <a:rPr lang="en-US" sz="2400" cap="all" dirty="0"/>
              <a:t> </a:t>
            </a:r>
            <a:r>
              <a:rPr lang="en-US" sz="2400" cap="all" dirty="0" err="1"/>
              <a:t>yhteistyöhanke</a:t>
            </a:r>
            <a:r>
              <a:rPr lang="en-US" sz="2400" cap="all" dirty="0"/>
              <a:t>, </a:t>
            </a:r>
            <a:r>
              <a:rPr lang="en-US" sz="2400" cap="all" dirty="0" err="1"/>
              <a:t>jonka</a:t>
            </a:r>
            <a:r>
              <a:rPr lang="en-US" sz="2400" cap="all" dirty="0"/>
              <a:t> </a:t>
            </a:r>
            <a:r>
              <a:rPr lang="en-US" sz="2400" cap="all" dirty="0" err="1"/>
              <a:t>avulla</a:t>
            </a:r>
            <a:r>
              <a:rPr lang="en-US" sz="2400" cap="all" dirty="0"/>
              <a:t> </a:t>
            </a:r>
            <a:r>
              <a:rPr lang="en-US" sz="2400" cap="all" dirty="0" err="1"/>
              <a:t>sote-tietojärjestelmien</a:t>
            </a:r>
            <a:r>
              <a:rPr lang="en-US" sz="2400" cap="all" dirty="0"/>
              <a:t> </a:t>
            </a:r>
            <a:r>
              <a:rPr lang="en-US" sz="2400" cap="all" dirty="0" err="1"/>
              <a:t>ekosysteemiä</a:t>
            </a:r>
            <a:r>
              <a:rPr lang="en-US" sz="2400" cap="all" dirty="0"/>
              <a:t> </a:t>
            </a:r>
            <a:r>
              <a:rPr lang="en-US" sz="2400" cap="all" dirty="0" err="1"/>
              <a:t>uudistetaan</a:t>
            </a:r>
            <a:r>
              <a:rPr lang="en-US" sz="2400" cap="all" dirty="0"/>
              <a:t> </a:t>
            </a:r>
            <a:r>
              <a:rPr lang="en-US" sz="2400" cap="all" dirty="0" err="1"/>
              <a:t>vaiheittain</a:t>
            </a:r>
            <a:endParaRPr lang="en-US" sz="2400" cap="all" dirty="0"/>
          </a:p>
          <a:p>
            <a:pPr algn="ctr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algn="ctr"/>
            <a:r>
              <a:rPr lang="en-US" sz="2000" dirty="0" err="1"/>
              <a:t>Uudistamisen</a:t>
            </a:r>
            <a:r>
              <a:rPr lang="en-US" sz="2000" dirty="0"/>
              <a:t> </a:t>
            </a:r>
            <a:r>
              <a:rPr lang="en-US" sz="2000" dirty="0" err="1"/>
              <a:t>tavoitteena</a:t>
            </a:r>
            <a:r>
              <a:rPr lang="en-US" sz="2000" dirty="0"/>
              <a:t> on </a:t>
            </a:r>
            <a:r>
              <a:rPr lang="en-US" sz="2000" dirty="0" err="1"/>
              <a:t>asiakaslähtöisessä</a:t>
            </a:r>
            <a:r>
              <a:rPr lang="en-US" sz="2000" dirty="0"/>
              <a:t> ja </a:t>
            </a:r>
            <a:r>
              <a:rPr lang="en-US" sz="2000" dirty="0" err="1"/>
              <a:t>vaikuttavassa</a:t>
            </a:r>
            <a:r>
              <a:rPr lang="en-US" sz="2000" dirty="0"/>
              <a:t> </a:t>
            </a:r>
            <a:r>
              <a:rPr lang="en-US" sz="2000" dirty="0" err="1"/>
              <a:t>hyvinvointipalvelujen</a:t>
            </a:r>
            <a:r>
              <a:rPr lang="en-US" sz="2000" dirty="0"/>
              <a:t> </a:t>
            </a:r>
            <a:r>
              <a:rPr lang="en-US" sz="2000" dirty="0" err="1"/>
              <a:t>tuottamisessa</a:t>
            </a:r>
            <a:r>
              <a:rPr lang="en-US" sz="2000" dirty="0"/>
              <a:t> </a:t>
            </a:r>
            <a:r>
              <a:rPr lang="en-US" sz="2000" dirty="0" err="1"/>
              <a:t>tarvittava</a:t>
            </a:r>
            <a:r>
              <a:rPr lang="en-US" sz="2000" dirty="0"/>
              <a:t> </a:t>
            </a:r>
            <a:r>
              <a:rPr lang="en-US" sz="2000" dirty="0" err="1"/>
              <a:t>sote-tietojärjestelmien</a:t>
            </a:r>
            <a:r>
              <a:rPr lang="en-US" sz="2000" dirty="0"/>
              <a:t> </a:t>
            </a:r>
            <a:r>
              <a:rPr lang="en-US" sz="2000" dirty="0" err="1"/>
              <a:t>kokonaisuus</a:t>
            </a:r>
            <a:endParaRPr lang="en-US" sz="2000" dirty="0"/>
          </a:p>
          <a:p>
            <a:pPr algn="ctr"/>
            <a:endParaRPr lang="en-US" sz="2000" dirty="0"/>
          </a:p>
          <a:p>
            <a:pPr algn="ctr"/>
            <a:r>
              <a:rPr lang="fi-FI" sz="2000" dirty="0"/>
              <a:t>Yhdessä kansallisten Kanta-palveluihin pohjaavien ratkaisujen kanssa UNA muodostaa kansallisen </a:t>
            </a:r>
            <a:r>
              <a:rPr lang="fi-FI" sz="2000" dirty="0" err="1"/>
              <a:t>sote</a:t>
            </a:r>
            <a:r>
              <a:rPr lang="fi-FI" sz="2000" dirty="0"/>
              <a:t>-tietojärjestelmäekosysteemin ytimen</a:t>
            </a:r>
          </a:p>
          <a:p>
            <a:pPr algn="ctr"/>
            <a:endParaRPr lang="en-US" sz="2000" dirty="0"/>
          </a:p>
          <a:p>
            <a:pPr algn="ctr"/>
            <a:endParaRPr lang="en-US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51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8" t="-5" r="33912" b="3642"/>
          <a:stretch/>
        </p:blipFill>
        <p:spPr>
          <a:xfrm>
            <a:off x="6403410" y="0"/>
            <a:ext cx="3598318" cy="60517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5483" y="397773"/>
            <a:ext cx="62992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D4219"/>
                </a:solidFill>
              </a:rPr>
              <a:t>UNA-YHTEISÖ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0469" y="1514043"/>
            <a:ext cx="217496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>
                <a:solidFill>
                  <a:srgbClr val="FD4219"/>
                </a:solidFill>
              </a:rPr>
              <a:t>19</a:t>
            </a:r>
          </a:p>
        </p:txBody>
      </p:sp>
      <p:sp>
        <p:nvSpPr>
          <p:cNvPr id="2" name="Rectangle 1"/>
          <p:cNvSpPr/>
          <p:nvPr/>
        </p:nvSpPr>
        <p:spPr>
          <a:xfrm>
            <a:off x="2203830" y="2359888"/>
            <a:ext cx="236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282D38"/>
                </a:solidFill>
              </a:rPr>
              <a:t>sairaanhoitopiiriä</a:t>
            </a:r>
            <a:endParaRPr lang="en-US" sz="2400" dirty="0">
              <a:solidFill>
                <a:srgbClr val="282D38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53316" y="2333737"/>
            <a:ext cx="107240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 dirty="0">
                <a:solidFill>
                  <a:srgbClr val="FD4219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90147" y="2962744"/>
            <a:ext cx="1471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282D38"/>
                </a:solidFill>
              </a:rPr>
              <a:t>kaupunkia</a:t>
            </a:r>
            <a:endParaRPr lang="en-US" sz="2400" dirty="0">
              <a:solidFill>
                <a:srgbClr val="282D3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92455" y="3349400"/>
            <a:ext cx="2110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D4219"/>
                </a:solidFill>
              </a:rPr>
              <a:t>292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416" y="4273781"/>
            <a:ext cx="3147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282D38"/>
                </a:solidFill>
              </a:rPr>
              <a:t>sairaanhoitopiirien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jäsenkuntaa</a:t>
            </a:r>
            <a:endParaRPr lang="en-US" dirty="0">
              <a:solidFill>
                <a:srgbClr val="282D38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24302" y="5084940"/>
            <a:ext cx="4272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82D38"/>
                </a:solidFill>
              </a:rPr>
              <a:t>STM, THL, </a:t>
            </a:r>
            <a:r>
              <a:rPr lang="en-US" dirty="0" err="1">
                <a:solidFill>
                  <a:srgbClr val="282D38"/>
                </a:solidFill>
              </a:rPr>
              <a:t>Kela</a:t>
            </a:r>
            <a:r>
              <a:rPr lang="en-US" dirty="0">
                <a:solidFill>
                  <a:srgbClr val="282D38"/>
                </a:solidFill>
              </a:rPr>
              <a:t>, </a:t>
            </a:r>
            <a:r>
              <a:rPr lang="en-US" dirty="0" err="1">
                <a:solidFill>
                  <a:srgbClr val="282D38"/>
                </a:solidFill>
              </a:rPr>
              <a:t>Kuntaliitto</a:t>
            </a:r>
            <a:r>
              <a:rPr lang="en-US" dirty="0">
                <a:solidFill>
                  <a:srgbClr val="282D38"/>
                </a:solidFill>
              </a:rPr>
              <a:t>, 5 in-house ICT-</a:t>
            </a:r>
            <a:r>
              <a:rPr lang="en-US" dirty="0" err="1">
                <a:solidFill>
                  <a:srgbClr val="282D38"/>
                </a:solidFill>
              </a:rPr>
              <a:t>yhtiötä</a:t>
            </a:r>
            <a:r>
              <a:rPr lang="en-US" dirty="0">
                <a:solidFill>
                  <a:srgbClr val="282D38"/>
                </a:solidFill>
              </a:rPr>
              <a:t>, </a:t>
            </a:r>
            <a:r>
              <a:rPr lang="en-US" dirty="0" err="1">
                <a:solidFill>
                  <a:srgbClr val="282D38"/>
                </a:solidFill>
              </a:rPr>
              <a:t>sidoshankeyhteistyö</a:t>
            </a:r>
            <a:r>
              <a:rPr lang="en-US" dirty="0">
                <a:solidFill>
                  <a:srgbClr val="282D38"/>
                </a:solidFill>
              </a:rPr>
              <a:t>…</a:t>
            </a:r>
          </a:p>
          <a:p>
            <a:endParaRPr lang="en-US" dirty="0">
              <a:solidFill>
                <a:srgbClr val="282D3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3615" y="4509955"/>
            <a:ext cx="107240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00">
                <a:solidFill>
                  <a:srgbClr val="FD4219"/>
                </a:solidFill>
              </a:rPr>
              <a:t>+</a:t>
            </a:r>
            <a:endParaRPr lang="en-US" sz="9900" dirty="0">
              <a:solidFill>
                <a:srgbClr val="FD4219"/>
              </a:solidFill>
            </a:endParaRPr>
          </a:p>
        </p:txBody>
      </p:sp>
      <p:pic>
        <p:nvPicPr>
          <p:cNvPr id="14" name="Kuva 1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929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071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6979" y="266753"/>
            <a:ext cx="108909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UNA-hankkeen</a:t>
            </a:r>
            <a:r>
              <a:rPr kumimoji="0" lang="fi-FI" sz="5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vaiheet</a:t>
            </a:r>
            <a:endParaRPr kumimoji="0" lang="en-US" sz="5400" b="0" i="0" u="none" strike="noStrike" kern="0" cap="none" spc="0" normalizeH="0" baseline="0" noProof="0" dirty="0">
              <a:ln>
                <a:noFill/>
              </a:ln>
              <a:solidFill>
                <a:srgbClr val="FD4219"/>
              </a:solidFill>
              <a:effectLst/>
              <a:uLnTx/>
              <a:uFillTx/>
            </a:endParaRP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838200" y="1449395"/>
            <a:ext cx="10515600" cy="4986880"/>
          </a:xfrm>
        </p:spPr>
        <p:txBody>
          <a:bodyPr>
            <a:noAutofit/>
          </a:bodyPr>
          <a:lstStyle/>
          <a:p>
            <a:r>
              <a:rPr lang="fi-FI" dirty="0"/>
              <a:t>(Kiila-hanke 2014-2015)</a:t>
            </a:r>
          </a:p>
          <a:p>
            <a:r>
              <a:rPr lang="fi-FI" dirty="0"/>
              <a:t>Määrittelyhanke 1.9.2015 – 15.5.2016</a:t>
            </a:r>
          </a:p>
          <a:p>
            <a:pPr lvl="1"/>
            <a:r>
              <a:rPr lang="fi-FI" dirty="0"/>
              <a:t>Syntyi laaja organisaatio- ja toimittajariippumaton vaatimusmäärittely, jonka avulla voidaan kilpailuttaa tietojärjestelmäratkaisuja  ja ohjata nykyisten kehittämistyötä. </a:t>
            </a:r>
          </a:p>
          <a:p>
            <a:pPr lvl="1"/>
            <a:r>
              <a:rPr lang="fi-FI" dirty="0"/>
              <a:t>Perustuu haastatteluihin ja työpajoihin osallistuneiden </a:t>
            </a:r>
            <a:r>
              <a:rPr lang="fi-FI" dirty="0" err="1"/>
              <a:t>sote-ammattilaisten</a:t>
            </a:r>
            <a:r>
              <a:rPr lang="fi-FI" dirty="0"/>
              <a:t> asettamiin vaatimuksiin sekä ICT-ammattilaisten tietoon</a:t>
            </a:r>
          </a:p>
          <a:p>
            <a:r>
              <a:rPr lang="fi-FI" dirty="0"/>
              <a:t>Toteutusvaihe 1.10.2016</a:t>
            </a:r>
            <a:r>
              <a:rPr lang="fi-FI" dirty="0">
                <a:sym typeface="Wingdings" panose="05000000000000000000" pitchFamily="2" charset="2"/>
              </a:rPr>
              <a:t></a:t>
            </a:r>
            <a:endParaRPr lang="fi-FI" dirty="0"/>
          </a:p>
          <a:p>
            <a:pPr lvl="1"/>
            <a:r>
              <a:rPr lang="fi-FI" dirty="0"/>
              <a:t>Vaiheistettu vaatimusmäärittelyiden mukaisen kokonaisuuden käyttöönotto</a:t>
            </a:r>
          </a:p>
          <a:p>
            <a:pPr lvl="1"/>
            <a:r>
              <a:rPr lang="fi-FI" dirty="0"/>
              <a:t>Keskeiset ratkaisut käytössä </a:t>
            </a:r>
            <a:r>
              <a:rPr lang="fi-FI" dirty="0" err="1"/>
              <a:t>sote/maakuntauudistuksen</a:t>
            </a:r>
            <a:r>
              <a:rPr lang="fi-FI" dirty="0"/>
              <a:t> alkuun mennessä</a:t>
            </a:r>
          </a:p>
          <a:p>
            <a:pPr lvl="1"/>
            <a:r>
              <a:rPr lang="fi-FI" dirty="0"/>
              <a:t>Kokonaisuudistus kestää 5-10 vuotta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75809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539709"/>
            <a:ext cx="12191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FD4219"/>
                </a:solidFill>
              </a:rPr>
              <a:t>HALLINTAMALLI &amp; OHJAUS</a:t>
            </a:r>
            <a:endParaRPr lang="en-US" sz="5400" dirty="0">
              <a:solidFill>
                <a:srgbClr val="FD4219"/>
              </a:solidFill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1780902" y="1951647"/>
            <a:ext cx="86301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82D38"/>
                </a:solidFill>
                <a:latin typeface="Calibri" charset="0"/>
                <a:ea typeface="Calibri" charset="0"/>
                <a:cs typeface="Calibri" charset="0"/>
              </a:rPr>
              <a:t>UNA-</a:t>
            </a:r>
            <a:r>
              <a:rPr lang="en-US" sz="3600" dirty="0" err="1">
                <a:solidFill>
                  <a:srgbClr val="282D38"/>
                </a:solidFill>
                <a:latin typeface="Calibri" charset="0"/>
                <a:ea typeface="Calibri" charset="0"/>
                <a:cs typeface="Calibri" charset="0"/>
              </a:rPr>
              <a:t>puitesopimuksen</a:t>
            </a:r>
            <a:r>
              <a:rPr lang="en-US" sz="3600" dirty="0">
                <a:solidFill>
                  <a:srgbClr val="282D38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dirty="0" err="1">
                <a:solidFill>
                  <a:srgbClr val="282D38"/>
                </a:solidFill>
                <a:latin typeface="Calibri" charset="0"/>
                <a:ea typeface="Calibri" charset="0"/>
                <a:cs typeface="Calibri" charset="0"/>
              </a:rPr>
              <a:t>osapuolet</a:t>
            </a:r>
            <a:endParaRPr lang="en-US" sz="3600" dirty="0">
              <a:solidFill>
                <a:srgbClr val="282D38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Pyöristetty suorakulmio 1"/>
          <p:cNvSpPr/>
          <p:nvPr/>
        </p:nvSpPr>
        <p:spPr>
          <a:xfrm>
            <a:off x="1123949" y="2737649"/>
            <a:ext cx="9944100" cy="923925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1123949" y="4587248"/>
            <a:ext cx="3286126" cy="584828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Pyöristetty suorakulmio 9"/>
          <p:cNvSpPr/>
          <p:nvPr/>
        </p:nvSpPr>
        <p:spPr>
          <a:xfrm>
            <a:off x="4495797" y="4587247"/>
            <a:ext cx="3181353" cy="584828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Pyöristetty suorakulmio 10"/>
          <p:cNvSpPr/>
          <p:nvPr/>
        </p:nvSpPr>
        <p:spPr>
          <a:xfrm>
            <a:off x="7781923" y="4587247"/>
            <a:ext cx="3286126" cy="584828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Pyöristetty suorakulmio 11"/>
          <p:cNvSpPr/>
          <p:nvPr/>
        </p:nvSpPr>
        <p:spPr>
          <a:xfrm>
            <a:off x="7781923" y="3835260"/>
            <a:ext cx="3286126" cy="584828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"/>
          <p:cNvSpPr/>
          <p:nvPr/>
        </p:nvSpPr>
        <p:spPr>
          <a:xfrm>
            <a:off x="4390752" y="2897739"/>
            <a:ext cx="3286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OHJAUSRYHMÄ</a:t>
            </a:r>
            <a:endParaRPr lang="en-US" sz="36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Rectangle 1"/>
          <p:cNvSpPr/>
          <p:nvPr/>
        </p:nvSpPr>
        <p:spPr>
          <a:xfrm>
            <a:off x="1123949" y="4685470"/>
            <a:ext cx="328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Isäntäorganisaatio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4391024" y="4694995"/>
            <a:ext cx="328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Hanketoimisto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Rectangle 1"/>
          <p:cNvSpPr/>
          <p:nvPr/>
        </p:nvSpPr>
        <p:spPr>
          <a:xfrm>
            <a:off x="7762872" y="4694995"/>
            <a:ext cx="328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Resurssiorganisaatiot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Rectangle 1"/>
          <p:cNvSpPr/>
          <p:nvPr/>
        </p:nvSpPr>
        <p:spPr>
          <a:xfrm>
            <a:off x="7762872" y="3950756"/>
            <a:ext cx="32861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Työvaliokunta</a:t>
            </a:r>
            <a:endParaRPr lang="en-US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Rectangle 1"/>
          <p:cNvSpPr/>
          <p:nvPr/>
        </p:nvSpPr>
        <p:spPr>
          <a:xfrm>
            <a:off x="7419972" y="3036238"/>
            <a:ext cx="32861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STM, THL, KUNTALIITTO, KELA</a:t>
            </a:r>
            <a:endParaRPr lang="en-US" sz="1400" dirty="0">
              <a:solidFill>
                <a:schemeClr val="bg1"/>
              </a:solidFill>
              <a:effectLst/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21" name="Suora yhdysviiva 20"/>
          <p:cNvCxnSpPr>
            <a:stCxn id="12" idx="1"/>
          </p:cNvCxnSpPr>
          <p:nvPr/>
        </p:nvCxnSpPr>
        <p:spPr>
          <a:xfrm flipH="1" flipV="1">
            <a:off x="2733675" y="4114800"/>
            <a:ext cx="5048248" cy="12874"/>
          </a:xfrm>
          <a:prstGeom prst="line">
            <a:avLst/>
          </a:prstGeom>
          <a:ln w="25400">
            <a:solidFill>
              <a:srgbClr val="FD42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uora yhdysviiva 24"/>
          <p:cNvCxnSpPr/>
          <p:nvPr/>
        </p:nvCxnSpPr>
        <p:spPr>
          <a:xfrm>
            <a:off x="2743200" y="4105275"/>
            <a:ext cx="0" cy="481972"/>
          </a:xfrm>
          <a:prstGeom prst="line">
            <a:avLst/>
          </a:prstGeom>
          <a:ln w="25400">
            <a:solidFill>
              <a:srgbClr val="FD42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uora yhdysviiva 26"/>
          <p:cNvCxnSpPr/>
          <p:nvPr/>
        </p:nvCxnSpPr>
        <p:spPr>
          <a:xfrm>
            <a:off x="9458325" y="3353570"/>
            <a:ext cx="0" cy="481972"/>
          </a:xfrm>
          <a:prstGeom prst="line">
            <a:avLst/>
          </a:prstGeom>
          <a:ln w="25400">
            <a:solidFill>
              <a:srgbClr val="FD42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Kuva 2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98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7" name="Suorakulmio 26"/>
          <p:cNvSpPr/>
          <p:nvPr/>
        </p:nvSpPr>
        <p:spPr>
          <a:xfrm>
            <a:off x="1190625" y="2420624"/>
            <a:ext cx="9886950" cy="2779270"/>
          </a:xfrm>
          <a:prstGeom prst="rect">
            <a:avLst/>
          </a:prstGeom>
          <a:noFill/>
          <a:ln w="28575">
            <a:solidFill>
              <a:srgbClr val="282D3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xtBox 5"/>
          <p:cNvSpPr txBox="1"/>
          <p:nvPr/>
        </p:nvSpPr>
        <p:spPr>
          <a:xfrm>
            <a:off x="600867" y="449003"/>
            <a:ext cx="5575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D4219"/>
                </a:solidFill>
              </a:rPr>
              <a:t>HANKETOIMISTO</a:t>
            </a:r>
          </a:p>
        </p:txBody>
      </p:sp>
      <p:sp>
        <p:nvSpPr>
          <p:cNvPr id="3" name="Pyöristetty suorakulmio 2"/>
          <p:cNvSpPr/>
          <p:nvPr/>
        </p:nvSpPr>
        <p:spPr>
          <a:xfrm>
            <a:off x="5139636" y="1026413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Pyöristetty suorakulmio 7"/>
          <p:cNvSpPr/>
          <p:nvPr/>
        </p:nvSpPr>
        <p:spPr>
          <a:xfrm>
            <a:off x="5139636" y="2361034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Pyöristetty suorakulmio 8"/>
          <p:cNvSpPr/>
          <p:nvPr/>
        </p:nvSpPr>
        <p:spPr>
          <a:xfrm>
            <a:off x="5139636" y="2959233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10" name="Pyöristetty suorakulmio 9"/>
          <p:cNvSpPr/>
          <p:nvPr/>
        </p:nvSpPr>
        <p:spPr>
          <a:xfrm>
            <a:off x="5139636" y="3557432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11" name="Pyöristetty suorakulmio 10"/>
          <p:cNvSpPr/>
          <p:nvPr/>
        </p:nvSpPr>
        <p:spPr>
          <a:xfrm>
            <a:off x="5139636" y="4154506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12" name="Pyöristetty suorakulmio 11"/>
          <p:cNvSpPr/>
          <p:nvPr/>
        </p:nvSpPr>
        <p:spPr>
          <a:xfrm>
            <a:off x="7187511" y="4154506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13" name="Pyöristetty suorakulmio 12"/>
          <p:cNvSpPr/>
          <p:nvPr/>
        </p:nvSpPr>
        <p:spPr>
          <a:xfrm>
            <a:off x="3091761" y="4154506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14" name="Pyöristetty suorakulmio 13"/>
          <p:cNvSpPr/>
          <p:nvPr/>
        </p:nvSpPr>
        <p:spPr>
          <a:xfrm>
            <a:off x="3091761" y="1378007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15" name="Pyöristetty suorakulmio 14"/>
          <p:cNvSpPr/>
          <p:nvPr/>
        </p:nvSpPr>
        <p:spPr>
          <a:xfrm>
            <a:off x="5139636" y="1759220"/>
            <a:ext cx="1924050" cy="474192"/>
          </a:xfrm>
          <a:prstGeom prst="roundRect">
            <a:avLst/>
          </a:prstGeom>
          <a:noFill/>
          <a:ln w="25400">
            <a:solidFill>
              <a:srgbClr val="FD42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b="1" dirty="0"/>
          </a:p>
        </p:txBody>
      </p:sp>
      <p:sp>
        <p:nvSpPr>
          <p:cNvPr id="16" name="Suorakulmio 15"/>
          <p:cNvSpPr/>
          <p:nvPr/>
        </p:nvSpPr>
        <p:spPr>
          <a:xfrm>
            <a:off x="5446911" y="1088622"/>
            <a:ext cx="12981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Ohjausryhmä</a:t>
            </a:r>
            <a:endParaRPr lang="fi-FI" sz="1600" dirty="0"/>
          </a:p>
        </p:txBody>
      </p:sp>
      <p:sp>
        <p:nvSpPr>
          <p:cNvPr id="17" name="Suorakulmio 16"/>
          <p:cNvSpPr/>
          <p:nvPr/>
        </p:nvSpPr>
        <p:spPr>
          <a:xfrm>
            <a:off x="5334447" y="1741314"/>
            <a:ext cx="15231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solidFill>
                  <a:srgbClr val="282D38"/>
                </a:solidFill>
              </a:rPr>
              <a:t>Isäntäorganisaatio</a:t>
            </a:r>
            <a:endParaRPr lang="en-US" sz="1400" dirty="0">
              <a:solidFill>
                <a:srgbClr val="282D38"/>
              </a:solidFill>
            </a:endParaRPr>
          </a:p>
          <a:p>
            <a:pPr algn="ctr"/>
            <a:r>
              <a:rPr lang="en-US" sz="1400" dirty="0">
                <a:solidFill>
                  <a:srgbClr val="282D38"/>
                </a:solidFill>
              </a:rPr>
              <a:t>PSHP</a:t>
            </a:r>
            <a:endParaRPr lang="fi-FI" sz="1400" dirty="0">
              <a:solidFill>
                <a:srgbClr val="282D38"/>
              </a:solidFill>
            </a:endParaRPr>
          </a:p>
        </p:txBody>
      </p:sp>
      <p:sp>
        <p:nvSpPr>
          <p:cNvPr id="18" name="Suorakulmio 17"/>
          <p:cNvSpPr/>
          <p:nvPr/>
        </p:nvSpPr>
        <p:spPr>
          <a:xfrm>
            <a:off x="5365267" y="2420623"/>
            <a:ext cx="1464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Ohjelmajohtaja</a:t>
            </a:r>
            <a:endParaRPr lang="fi-FI" sz="1600" dirty="0"/>
          </a:p>
        </p:txBody>
      </p:sp>
      <p:sp>
        <p:nvSpPr>
          <p:cNvPr id="19" name="Suorakulmio 18"/>
          <p:cNvSpPr/>
          <p:nvPr/>
        </p:nvSpPr>
        <p:spPr>
          <a:xfrm>
            <a:off x="5378640" y="3028203"/>
            <a:ext cx="14375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Hankepäällikkö</a:t>
            </a:r>
            <a:endParaRPr lang="fi-FI" sz="1600" dirty="0"/>
          </a:p>
        </p:txBody>
      </p:sp>
      <p:sp>
        <p:nvSpPr>
          <p:cNvPr id="20" name="Suorakulmio 19"/>
          <p:cNvSpPr/>
          <p:nvPr/>
        </p:nvSpPr>
        <p:spPr>
          <a:xfrm>
            <a:off x="5393939" y="3549051"/>
            <a:ext cx="1380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Hanke</a:t>
            </a:r>
            <a:r>
              <a:rPr lang="en-US" sz="1200" dirty="0">
                <a:solidFill>
                  <a:schemeClr val="bg1"/>
                </a:solidFill>
              </a:rPr>
              <a:t>- ja viestintä-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koordinaattori</a:t>
            </a:r>
            <a:endParaRPr lang="fi-FI" sz="1200" dirty="0"/>
          </a:p>
        </p:txBody>
      </p:sp>
      <p:sp>
        <p:nvSpPr>
          <p:cNvPr id="21" name="Suorakulmio 20"/>
          <p:cNvSpPr/>
          <p:nvPr/>
        </p:nvSpPr>
        <p:spPr>
          <a:xfrm>
            <a:off x="3454331" y="4160510"/>
            <a:ext cx="11989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Alueyhteistyön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projektipäälliköt</a:t>
            </a:r>
            <a:endParaRPr lang="fi-FI" sz="1200" dirty="0"/>
          </a:p>
        </p:txBody>
      </p:sp>
      <p:sp>
        <p:nvSpPr>
          <p:cNvPr id="22" name="Suorakulmio 21"/>
          <p:cNvSpPr/>
          <p:nvPr/>
        </p:nvSpPr>
        <p:spPr>
          <a:xfrm>
            <a:off x="5574000" y="4152124"/>
            <a:ext cx="10440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Arkkitehtuuri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</a:rPr>
              <a:t>ja </a:t>
            </a:r>
            <a:r>
              <a:rPr lang="en-US" sz="1200" dirty="0" err="1">
                <a:solidFill>
                  <a:schemeClr val="bg1"/>
                </a:solidFill>
              </a:rPr>
              <a:t>teknologia</a:t>
            </a:r>
            <a:endParaRPr lang="fi-FI" sz="1200" dirty="0"/>
          </a:p>
        </p:txBody>
      </p:sp>
      <p:sp>
        <p:nvSpPr>
          <p:cNvPr id="23" name="Suorakulmio 22"/>
          <p:cNvSpPr/>
          <p:nvPr/>
        </p:nvSpPr>
        <p:spPr>
          <a:xfrm>
            <a:off x="7627709" y="4160510"/>
            <a:ext cx="1019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</a:rPr>
              <a:t>Hankinnat</a:t>
            </a:r>
            <a:r>
              <a:rPr lang="en-US" sz="1200" dirty="0">
                <a:solidFill>
                  <a:schemeClr val="bg1"/>
                </a:solidFill>
              </a:rPr>
              <a:t> ja 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</a:rPr>
              <a:t>kilpailutukset</a:t>
            </a:r>
            <a:endParaRPr lang="fi-FI" sz="1200" dirty="0"/>
          </a:p>
        </p:txBody>
      </p:sp>
      <p:sp>
        <p:nvSpPr>
          <p:cNvPr id="24" name="Suorakulmio 23"/>
          <p:cNvSpPr/>
          <p:nvPr/>
        </p:nvSpPr>
        <p:spPr>
          <a:xfrm>
            <a:off x="3388863" y="1445826"/>
            <a:ext cx="1330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Työvaliokunta</a:t>
            </a:r>
            <a:endParaRPr lang="fi-FI" sz="1600" dirty="0"/>
          </a:p>
        </p:txBody>
      </p:sp>
      <p:sp>
        <p:nvSpPr>
          <p:cNvPr id="25" name="Suorakulmio 24"/>
          <p:cNvSpPr/>
          <p:nvPr/>
        </p:nvSpPr>
        <p:spPr>
          <a:xfrm>
            <a:off x="3114942" y="2503864"/>
            <a:ext cx="196278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>
                <a:solidFill>
                  <a:srgbClr val="282D38"/>
                </a:solidFill>
              </a:rPr>
              <a:t>Erkki Kujansuu, PSHP</a:t>
            </a:r>
          </a:p>
          <a:p>
            <a:pPr algn="r"/>
            <a:endParaRPr lang="en-US" sz="1400" dirty="0">
              <a:solidFill>
                <a:srgbClr val="282D38"/>
              </a:solidFill>
            </a:endParaRPr>
          </a:p>
          <a:p>
            <a:pPr algn="r"/>
            <a:r>
              <a:rPr lang="en-US" sz="1400" dirty="0">
                <a:solidFill>
                  <a:srgbClr val="282D38"/>
                </a:solidFill>
              </a:rPr>
              <a:t>Kati Tuovinen, </a:t>
            </a:r>
            <a:r>
              <a:rPr lang="en-US" sz="1400" dirty="0" err="1">
                <a:solidFill>
                  <a:srgbClr val="282D38"/>
                </a:solidFill>
              </a:rPr>
              <a:t>Istekki</a:t>
            </a:r>
            <a:r>
              <a:rPr lang="en-US" sz="1400" dirty="0">
                <a:solidFill>
                  <a:srgbClr val="282D38"/>
                </a:solidFill>
              </a:rPr>
              <a:t> Oy</a:t>
            </a:r>
            <a:endParaRPr lang="fi-FI" sz="1400" dirty="0">
              <a:solidFill>
                <a:srgbClr val="282D38"/>
              </a:solidFill>
            </a:endParaRPr>
          </a:p>
        </p:txBody>
      </p:sp>
      <p:sp>
        <p:nvSpPr>
          <p:cNvPr id="26" name="Suorakulmio 25"/>
          <p:cNvSpPr/>
          <p:nvPr/>
        </p:nvSpPr>
        <p:spPr>
          <a:xfrm>
            <a:off x="1288262" y="3348656"/>
            <a:ext cx="400110" cy="1152560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r>
              <a:rPr lang="en-US" sz="1400" dirty="0" err="1">
                <a:solidFill>
                  <a:srgbClr val="282D38"/>
                </a:solidFill>
              </a:rPr>
              <a:t>Hanketoimisto</a:t>
            </a:r>
            <a:endParaRPr lang="fi-FI" sz="1400" dirty="0">
              <a:solidFill>
                <a:srgbClr val="282D38"/>
              </a:solidFill>
            </a:endParaRPr>
          </a:p>
        </p:txBody>
      </p:sp>
      <p:sp>
        <p:nvSpPr>
          <p:cNvPr id="28" name="Pyöristetty suorakulmio 27"/>
          <p:cNvSpPr/>
          <p:nvPr/>
        </p:nvSpPr>
        <p:spPr>
          <a:xfrm>
            <a:off x="3059485" y="4718757"/>
            <a:ext cx="1956326" cy="863486"/>
          </a:xfrm>
          <a:prstGeom prst="roundRect">
            <a:avLst/>
          </a:prstGeom>
          <a:solidFill>
            <a:srgbClr val="282D38"/>
          </a:solidFill>
          <a:ln w="28575">
            <a:solidFill>
              <a:srgbClr val="FD421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Suorakulmio 28"/>
          <p:cNvSpPr/>
          <p:nvPr/>
        </p:nvSpPr>
        <p:spPr>
          <a:xfrm>
            <a:off x="3174614" y="4748164"/>
            <a:ext cx="1683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Projekti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Tietojärjestelmäytimen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jatkomäärittely</a:t>
            </a:r>
            <a:r>
              <a:rPr lang="en-US" sz="1100" dirty="0">
                <a:solidFill>
                  <a:schemeClr val="bg1"/>
                </a:solidFill>
              </a:rPr>
              <a:t> ja </a:t>
            </a:r>
            <a:r>
              <a:rPr lang="en-US" sz="1100" dirty="0" err="1">
                <a:solidFill>
                  <a:schemeClr val="bg1"/>
                </a:solidFill>
              </a:rPr>
              <a:t>hankinnan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valmistelu</a:t>
            </a:r>
            <a:endParaRPr lang="fi-FI" sz="1100" dirty="0"/>
          </a:p>
        </p:txBody>
      </p:sp>
      <p:sp>
        <p:nvSpPr>
          <p:cNvPr id="30" name="Pyöristetty suorakulmio 29"/>
          <p:cNvSpPr/>
          <p:nvPr/>
        </p:nvSpPr>
        <p:spPr>
          <a:xfrm>
            <a:off x="5105868" y="4706777"/>
            <a:ext cx="1956326" cy="863486"/>
          </a:xfrm>
          <a:prstGeom prst="roundRect">
            <a:avLst/>
          </a:prstGeom>
          <a:solidFill>
            <a:srgbClr val="282D38"/>
          </a:solidFill>
          <a:ln w="28575">
            <a:solidFill>
              <a:srgbClr val="FD421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Pyöristetty suorakulmio 30"/>
          <p:cNvSpPr/>
          <p:nvPr/>
        </p:nvSpPr>
        <p:spPr>
          <a:xfrm>
            <a:off x="7171373" y="4699985"/>
            <a:ext cx="1956326" cy="863486"/>
          </a:xfrm>
          <a:prstGeom prst="roundRect">
            <a:avLst/>
          </a:prstGeom>
          <a:solidFill>
            <a:srgbClr val="282D38"/>
          </a:solidFill>
          <a:ln w="28575">
            <a:solidFill>
              <a:srgbClr val="FD421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5178962" y="4711627"/>
            <a:ext cx="181973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Projekti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Lomakepalvelu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lausuntojen</a:t>
            </a:r>
            <a:r>
              <a:rPr lang="en-US" sz="1100" dirty="0">
                <a:solidFill>
                  <a:schemeClr val="bg1"/>
                </a:solidFill>
              </a:rPr>
              <a:t> ja </a:t>
            </a:r>
            <a:r>
              <a:rPr lang="en-US" sz="1100" dirty="0" err="1">
                <a:solidFill>
                  <a:schemeClr val="bg1"/>
                </a:solidFill>
              </a:rPr>
              <a:t>todistusten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tuottamisesta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Kanta-arkistoon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endParaRPr lang="fi-FI" sz="1100" dirty="0"/>
          </a:p>
        </p:txBody>
      </p:sp>
      <p:sp>
        <p:nvSpPr>
          <p:cNvPr id="33" name="Suorakulmio 32"/>
          <p:cNvSpPr/>
          <p:nvPr/>
        </p:nvSpPr>
        <p:spPr>
          <a:xfrm>
            <a:off x="7307968" y="4711627"/>
            <a:ext cx="16831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Projekti</a:t>
            </a:r>
            <a:endParaRPr lang="en-US" sz="1200" b="1" dirty="0">
              <a:solidFill>
                <a:schemeClr val="bg1"/>
              </a:solidFill>
            </a:endParaRPr>
          </a:p>
          <a:p>
            <a:pPr algn="ctr"/>
            <a:r>
              <a:rPr lang="en-US" sz="1100" dirty="0" err="1">
                <a:solidFill>
                  <a:schemeClr val="bg1"/>
                </a:solidFill>
              </a:rPr>
              <a:t>Konsortikohtaisten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kehittämistoimenpiteiden</a:t>
            </a:r>
            <a:r>
              <a:rPr lang="en-US" sz="1100" dirty="0">
                <a:solidFill>
                  <a:schemeClr val="bg1"/>
                </a:solidFill>
              </a:rPr>
              <a:t> ja </a:t>
            </a:r>
            <a:r>
              <a:rPr lang="en-US" sz="1100" dirty="0" err="1">
                <a:solidFill>
                  <a:schemeClr val="bg1"/>
                </a:solidFill>
              </a:rPr>
              <a:t>hankintojen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  <a:r>
              <a:rPr lang="en-US" sz="1100" dirty="0" err="1">
                <a:solidFill>
                  <a:schemeClr val="bg1"/>
                </a:solidFill>
              </a:rPr>
              <a:t>valmistelu</a:t>
            </a:r>
            <a:endParaRPr lang="fi-FI" sz="1100" dirty="0"/>
          </a:p>
        </p:txBody>
      </p:sp>
      <p:sp>
        <p:nvSpPr>
          <p:cNvPr id="34" name="Pyöristetty suorakulmio 33"/>
          <p:cNvSpPr/>
          <p:nvPr/>
        </p:nvSpPr>
        <p:spPr>
          <a:xfrm>
            <a:off x="7187511" y="2667560"/>
            <a:ext cx="1924050" cy="474192"/>
          </a:xfrm>
          <a:prstGeom prst="roundRect">
            <a:avLst/>
          </a:prstGeom>
          <a:solidFill>
            <a:srgbClr val="FD42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Suorakulmio 34"/>
          <p:cNvSpPr/>
          <p:nvPr/>
        </p:nvSpPr>
        <p:spPr>
          <a:xfrm>
            <a:off x="7517116" y="2729769"/>
            <a:ext cx="13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Hankesihteeri</a:t>
            </a:r>
            <a:endParaRPr lang="fi-FI" sz="1600" dirty="0"/>
          </a:p>
        </p:txBody>
      </p:sp>
      <p:cxnSp>
        <p:nvCxnSpPr>
          <p:cNvPr id="39" name="Suora yhdysviiva 38"/>
          <p:cNvCxnSpPr/>
          <p:nvPr/>
        </p:nvCxnSpPr>
        <p:spPr>
          <a:xfrm flipH="1">
            <a:off x="5139636" y="2905125"/>
            <a:ext cx="2047875" cy="0"/>
          </a:xfrm>
          <a:prstGeom prst="line">
            <a:avLst/>
          </a:prstGeom>
          <a:ln w="28575">
            <a:solidFill>
              <a:srgbClr val="FD42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uora yhdysviiva 39"/>
          <p:cNvCxnSpPr/>
          <p:nvPr/>
        </p:nvCxnSpPr>
        <p:spPr>
          <a:xfrm flipH="1">
            <a:off x="4768275" y="1622425"/>
            <a:ext cx="1340425" cy="0"/>
          </a:xfrm>
          <a:prstGeom prst="line">
            <a:avLst/>
          </a:prstGeom>
          <a:ln w="28575">
            <a:solidFill>
              <a:srgbClr val="FD42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uora yhdysviiva 41"/>
          <p:cNvCxnSpPr/>
          <p:nvPr/>
        </p:nvCxnSpPr>
        <p:spPr>
          <a:xfrm rot="5400000" flipH="1">
            <a:off x="5902415" y="1552334"/>
            <a:ext cx="413771" cy="0"/>
          </a:xfrm>
          <a:prstGeom prst="line">
            <a:avLst/>
          </a:prstGeom>
          <a:ln w="28575">
            <a:solidFill>
              <a:srgbClr val="FD421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Kuva 3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  <p:grpSp>
        <p:nvGrpSpPr>
          <p:cNvPr id="4" name="Ryhmä 3"/>
          <p:cNvGrpSpPr/>
          <p:nvPr/>
        </p:nvGrpSpPr>
        <p:grpSpPr>
          <a:xfrm>
            <a:off x="1777632" y="5074650"/>
            <a:ext cx="1683136" cy="328764"/>
            <a:chOff x="1295134" y="5233447"/>
            <a:chExt cx="1683136" cy="328764"/>
          </a:xfrm>
        </p:grpSpPr>
        <p:sp>
          <p:nvSpPr>
            <p:cNvPr id="37" name="Pyöristetty suorakulmio 27"/>
            <p:cNvSpPr/>
            <p:nvPr/>
          </p:nvSpPr>
          <p:spPr>
            <a:xfrm>
              <a:off x="1536299" y="5233447"/>
              <a:ext cx="1210215" cy="328764"/>
            </a:xfrm>
            <a:prstGeom prst="roundRect">
              <a:avLst/>
            </a:prstGeom>
            <a:solidFill>
              <a:srgbClr val="282D38"/>
            </a:solidFill>
            <a:ln w="28575">
              <a:solidFill>
                <a:srgbClr val="FD421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1" name="Suorakulmio 40"/>
            <p:cNvSpPr/>
            <p:nvPr/>
          </p:nvSpPr>
          <p:spPr>
            <a:xfrm>
              <a:off x="1295134" y="5259329"/>
              <a:ext cx="16831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POC </a:t>
              </a:r>
              <a:r>
                <a:rPr lang="en-US" sz="1200" b="1" dirty="0" err="1">
                  <a:solidFill>
                    <a:schemeClr val="bg1"/>
                  </a:solidFill>
                </a:rPr>
                <a:t>Digia</a:t>
              </a:r>
              <a:endParaRPr lang="fi-FI" sz="1100" dirty="0"/>
            </a:p>
          </p:txBody>
        </p:sp>
      </p:grpSp>
      <p:grpSp>
        <p:nvGrpSpPr>
          <p:cNvPr id="44" name="Ryhmä 43"/>
          <p:cNvGrpSpPr/>
          <p:nvPr/>
        </p:nvGrpSpPr>
        <p:grpSpPr>
          <a:xfrm>
            <a:off x="1771195" y="5455527"/>
            <a:ext cx="1683136" cy="328764"/>
            <a:chOff x="1295134" y="5233447"/>
            <a:chExt cx="1683136" cy="328764"/>
          </a:xfrm>
        </p:grpSpPr>
        <p:sp>
          <p:nvSpPr>
            <p:cNvPr id="45" name="Pyöristetty suorakulmio 27"/>
            <p:cNvSpPr/>
            <p:nvPr/>
          </p:nvSpPr>
          <p:spPr>
            <a:xfrm>
              <a:off x="1536299" y="5233447"/>
              <a:ext cx="1210215" cy="328764"/>
            </a:xfrm>
            <a:prstGeom prst="roundRect">
              <a:avLst/>
            </a:prstGeom>
            <a:solidFill>
              <a:srgbClr val="282D38"/>
            </a:solidFill>
            <a:ln w="28575">
              <a:solidFill>
                <a:srgbClr val="FD421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6" name="Suorakulmio 45"/>
            <p:cNvSpPr/>
            <p:nvPr/>
          </p:nvSpPr>
          <p:spPr>
            <a:xfrm>
              <a:off x="1295134" y="5259329"/>
              <a:ext cx="16831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POC CGI</a:t>
              </a:r>
              <a:endParaRPr lang="fi-FI" sz="1100" dirty="0"/>
            </a:p>
          </p:txBody>
        </p:sp>
      </p:grpSp>
      <p:grpSp>
        <p:nvGrpSpPr>
          <p:cNvPr id="47" name="Ryhmä 46"/>
          <p:cNvGrpSpPr/>
          <p:nvPr/>
        </p:nvGrpSpPr>
        <p:grpSpPr>
          <a:xfrm>
            <a:off x="1777632" y="4660901"/>
            <a:ext cx="1683136" cy="328764"/>
            <a:chOff x="1295134" y="5233447"/>
            <a:chExt cx="1683136" cy="328764"/>
          </a:xfrm>
        </p:grpSpPr>
        <p:sp>
          <p:nvSpPr>
            <p:cNvPr id="48" name="Pyöristetty suorakulmio 27"/>
            <p:cNvSpPr/>
            <p:nvPr/>
          </p:nvSpPr>
          <p:spPr>
            <a:xfrm>
              <a:off x="1536299" y="5233447"/>
              <a:ext cx="1210215" cy="328764"/>
            </a:xfrm>
            <a:prstGeom prst="roundRect">
              <a:avLst/>
            </a:prstGeom>
            <a:solidFill>
              <a:srgbClr val="282D38"/>
            </a:solidFill>
            <a:ln w="28575">
              <a:solidFill>
                <a:srgbClr val="FD4219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49" name="Suorakulmio 48"/>
            <p:cNvSpPr/>
            <p:nvPr/>
          </p:nvSpPr>
          <p:spPr>
            <a:xfrm>
              <a:off x="1295134" y="5259329"/>
              <a:ext cx="16831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POC </a:t>
              </a:r>
              <a:r>
                <a:rPr lang="en-US" sz="1200" b="1" dirty="0" err="1">
                  <a:solidFill>
                    <a:schemeClr val="bg1"/>
                  </a:solidFill>
                </a:rPr>
                <a:t>Atostek</a:t>
              </a:r>
              <a:endParaRPr lang="fi-FI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05910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46486" y="1235498"/>
            <a:ext cx="62375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D4219"/>
                </a:solidFill>
              </a:rPr>
              <a:t>UNA-YHTEISTYÖ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9603" y="2202344"/>
            <a:ext cx="955279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fi-FI" dirty="0">
              <a:solidFill>
                <a:srgbClr val="282D38"/>
              </a:solidFill>
            </a:endParaRPr>
          </a:p>
          <a:p>
            <a:pPr lvl="0" algn="ctr"/>
            <a:r>
              <a:rPr lang="fi-FI" sz="2000" dirty="0">
                <a:solidFill>
                  <a:srgbClr val="282D38"/>
                </a:solidFill>
              </a:rPr>
              <a:t>UNA -hanketta viedään eteenpäin tiiviissä yhteistyössä valtakunnallista </a:t>
            </a:r>
            <a:r>
              <a:rPr lang="fi-FI" sz="2000" dirty="0" err="1">
                <a:solidFill>
                  <a:srgbClr val="282D38"/>
                </a:solidFill>
              </a:rPr>
              <a:t>sote</a:t>
            </a:r>
            <a:r>
              <a:rPr lang="fi-FI" sz="2000" dirty="0">
                <a:solidFill>
                  <a:srgbClr val="282D38"/>
                </a:solidFill>
              </a:rPr>
              <a:t>- ja maakuntauudistusta valmistelevien tahojen kanssa </a:t>
            </a:r>
          </a:p>
          <a:p>
            <a:pPr lvl="0" algn="ctr"/>
            <a:endParaRPr lang="fi-FI" sz="2000" dirty="0">
              <a:solidFill>
                <a:srgbClr val="282D38"/>
              </a:solidFill>
            </a:endParaRPr>
          </a:p>
          <a:p>
            <a:pPr lvl="0" algn="ctr"/>
            <a:r>
              <a:rPr lang="fi-FI" sz="2000" dirty="0">
                <a:solidFill>
                  <a:srgbClr val="282D38"/>
                </a:solidFill>
              </a:rPr>
              <a:t>Myös yhteistyö keskeisten sidoshankkeiden kanssa on entisestään tiivistymässä</a:t>
            </a:r>
          </a:p>
          <a:p>
            <a:pPr lvl="0" algn="ctr"/>
            <a:endParaRPr lang="fi-FI" sz="2000" dirty="0">
              <a:solidFill>
                <a:srgbClr val="282D38"/>
              </a:solidFill>
            </a:endParaRPr>
          </a:p>
          <a:p>
            <a:pPr lvl="0" algn="ctr"/>
            <a:r>
              <a:rPr lang="fi-FI" sz="2000" dirty="0">
                <a:solidFill>
                  <a:srgbClr val="282D38"/>
                </a:solidFill>
              </a:rPr>
              <a:t>UNA -hankkeessa ovat mukana kaikki Manner-Suomen sairaanhoitopiirit/</a:t>
            </a:r>
            <a:r>
              <a:rPr lang="fi-FI" sz="2000" dirty="0" err="1">
                <a:solidFill>
                  <a:srgbClr val="282D38"/>
                </a:solidFill>
              </a:rPr>
              <a:t>soteyhtymät</a:t>
            </a:r>
            <a:r>
              <a:rPr lang="fi-FI" sz="2000" dirty="0">
                <a:solidFill>
                  <a:srgbClr val="282D38"/>
                </a:solidFill>
              </a:rPr>
              <a:t> sekä muutama suuri kaupunki </a:t>
            </a:r>
          </a:p>
          <a:p>
            <a:pPr lvl="0" algn="ctr"/>
            <a:endParaRPr lang="fi-FI" sz="2000" dirty="0">
              <a:solidFill>
                <a:srgbClr val="282D38"/>
              </a:solidFill>
            </a:endParaRPr>
          </a:p>
          <a:p>
            <a:pPr lvl="0" algn="ctr"/>
            <a:r>
              <a:rPr lang="fi-FI" sz="2000" dirty="0">
                <a:solidFill>
                  <a:srgbClr val="282D38"/>
                </a:solidFill>
              </a:rPr>
              <a:t>UNA –hanke tekee tiivistä yhteistyötä Apotti –hankkeen kanssa</a:t>
            </a:r>
            <a:endParaRPr lang="en-US" sz="2000" dirty="0">
              <a:solidFill>
                <a:srgbClr val="282D38"/>
              </a:solidFill>
            </a:endParaRPr>
          </a:p>
          <a:p>
            <a:pPr algn="ctr"/>
            <a:endParaRPr lang="en-US" dirty="0">
              <a:solidFill>
                <a:srgbClr val="282D38"/>
              </a:solidFill>
            </a:endParaRPr>
          </a:p>
          <a:p>
            <a:pPr algn="ctr"/>
            <a:endParaRPr lang="en-US" dirty="0">
              <a:solidFill>
                <a:srgbClr val="282D38"/>
              </a:solidFill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6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7831" y="539709"/>
            <a:ext cx="96715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D4219"/>
                </a:solidFill>
              </a:rPr>
              <a:t>ASEMOITUMINEN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6696" y="5203934"/>
            <a:ext cx="84386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282D38"/>
                </a:solidFill>
              </a:rPr>
              <a:t>Kansallisten</a:t>
            </a:r>
            <a:r>
              <a:rPr lang="en-US" sz="1600" dirty="0">
                <a:solidFill>
                  <a:srgbClr val="282D38"/>
                </a:solidFill>
              </a:rPr>
              <a:t> ja </a:t>
            </a:r>
            <a:r>
              <a:rPr lang="en-US" sz="1600" dirty="0" err="1">
                <a:solidFill>
                  <a:srgbClr val="282D38"/>
                </a:solidFill>
              </a:rPr>
              <a:t>alueellisten</a:t>
            </a:r>
            <a:r>
              <a:rPr lang="en-US" sz="1600" dirty="0">
                <a:solidFill>
                  <a:srgbClr val="282D38"/>
                </a:solidFill>
              </a:rPr>
              <a:t> </a:t>
            </a:r>
            <a:r>
              <a:rPr lang="en-US" sz="1600" b="1" dirty="0">
                <a:solidFill>
                  <a:srgbClr val="282D38"/>
                </a:solidFill>
              </a:rPr>
              <a:t>RAKENTEIDEN TUETTAVA </a:t>
            </a:r>
            <a:r>
              <a:rPr lang="en-US" sz="1600" dirty="0" err="1">
                <a:solidFill>
                  <a:srgbClr val="282D38"/>
                </a:solidFill>
              </a:rPr>
              <a:t>asiakaslähtöisten</a:t>
            </a:r>
            <a:r>
              <a:rPr lang="en-US" sz="1600" dirty="0">
                <a:solidFill>
                  <a:srgbClr val="282D38"/>
                </a:solidFill>
              </a:rPr>
              <a:t> </a:t>
            </a:r>
            <a:r>
              <a:rPr lang="en-US" sz="1600" dirty="0" err="1">
                <a:solidFill>
                  <a:srgbClr val="282D38"/>
                </a:solidFill>
              </a:rPr>
              <a:t>vaikuttavien</a:t>
            </a:r>
            <a:r>
              <a:rPr lang="en-US" sz="1600" dirty="0">
                <a:solidFill>
                  <a:srgbClr val="282D38"/>
                </a:solidFill>
              </a:rPr>
              <a:t> ja </a:t>
            </a:r>
            <a:r>
              <a:rPr lang="en-US" sz="1600" dirty="0" err="1">
                <a:solidFill>
                  <a:srgbClr val="282D38"/>
                </a:solidFill>
              </a:rPr>
              <a:t>kustannustehokkaiden</a:t>
            </a:r>
            <a:r>
              <a:rPr lang="en-US" sz="1600" dirty="0">
                <a:solidFill>
                  <a:srgbClr val="282D38"/>
                </a:solidFill>
              </a:rPr>
              <a:t> </a:t>
            </a:r>
            <a:r>
              <a:rPr lang="en-US" sz="1600" dirty="0" err="1">
                <a:solidFill>
                  <a:srgbClr val="282D38"/>
                </a:solidFill>
              </a:rPr>
              <a:t>palveluiden</a:t>
            </a:r>
            <a:r>
              <a:rPr lang="en-US" sz="1600" dirty="0">
                <a:solidFill>
                  <a:srgbClr val="282D38"/>
                </a:solidFill>
              </a:rPr>
              <a:t> </a:t>
            </a:r>
            <a:r>
              <a:rPr lang="en-US" sz="1600" dirty="0" err="1">
                <a:solidFill>
                  <a:srgbClr val="282D38"/>
                </a:solidFill>
              </a:rPr>
              <a:t>tarjoamista</a:t>
            </a:r>
            <a:r>
              <a:rPr lang="en-US" sz="1600" dirty="0">
                <a:solidFill>
                  <a:srgbClr val="282D38"/>
                </a:solidFill>
              </a:rPr>
              <a:t>. </a:t>
            </a:r>
            <a:r>
              <a:rPr lang="en-US" sz="1600" dirty="0" err="1">
                <a:solidFill>
                  <a:srgbClr val="282D38"/>
                </a:solidFill>
              </a:rPr>
              <a:t>Kansallisten</a:t>
            </a:r>
            <a:r>
              <a:rPr lang="en-US" sz="1600" dirty="0">
                <a:solidFill>
                  <a:srgbClr val="282D38"/>
                </a:solidFill>
              </a:rPr>
              <a:t> ja </a:t>
            </a:r>
            <a:r>
              <a:rPr lang="en-US" sz="1600" dirty="0" err="1">
                <a:solidFill>
                  <a:srgbClr val="282D38"/>
                </a:solidFill>
              </a:rPr>
              <a:t>alueellisten</a:t>
            </a:r>
            <a:r>
              <a:rPr lang="en-US" sz="1600" dirty="0">
                <a:solidFill>
                  <a:srgbClr val="282D38"/>
                </a:solidFill>
              </a:rPr>
              <a:t> </a:t>
            </a:r>
            <a:r>
              <a:rPr lang="en-US" sz="1600" b="1" dirty="0">
                <a:solidFill>
                  <a:srgbClr val="282D38"/>
                </a:solidFill>
              </a:rPr>
              <a:t>ICT-RATKAISUJEN TUETTAVA</a:t>
            </a:r>
            <a:r>
              <a:rPr lang="en-US" sz="1600" dirty="0">
                <a:solidFill>
                  <a:srgbClr val="282D38"/>
                </a:solidFill>
              </a:rPr>
              <a:t> </a:t>
            </a:r>
            <a:r>
              <a:rPr lang="en-US" sz="1600" dirty="0" err="1">
                <a:solidFill>
                  <a:srgbClr val="282D38"/>
                </a:solidFill>
              </a:rPr>
              <a:t>palveluiden</a:t>
            </a:r>
            <a:r>
              <a:rPr lang="en-US" sz="1600" dirty="0">
                <a:solidFill>
                  <a:srgbClr val="282D38"/>
                </a:solidFill>
              </a:rPr>
              <a:t> </a:t>
            </a:r>
            <a:r>
              <a:rPr lang="en-US" sz="1600" dirty="0" err="1">
                <a:solidFill>
                  <a:srgbClr val="282D38"/>
                </a:solidFill>
              </a:rPr>
              <a:t>tuotantoa</a:t>
            </a:r>
            <a:r>
              <a:rPr lang="en-US" sz="1600" dirty="0">
                <a:solidFill>
                  <a:srgbClr val="282D38"/>
                </a:solidFill>
              </a:rPr>
              <a:t> ja </a:t>
            </a:r>
            <a:r>
              <a:rPr lang="en-US" sz="1600" dirty="0" err="1">
                <a:solidFill>
                  <a:srgbClr val="282D38"/>
                </a:solidFill>
              </a:rPr>
              <a:t>ammattilaisten</a:t>
            </a:r>
            <a:r>
              <a:rPr lang="en-US" sz="1600" dirty="0">
                <a:solidFill>
                  <a:srgbClr val="282D38"/>
                </a:solidFill>
              </a:rPr>
              <a:t> </a:t>
            </a:r>
            <a:r>
              <a:rPr lang="en-US" sz="1600" dirty="0" err="1">
                <a:solidFill>
                  <a:srgbClr val="282D38"/>
                </a:solidFill>
              </a:rPr>
              <a:t>prosesseja</a:t>
            </a:r>
            <a:r>
              <a:rPr lang="en-US" sz="1600" dirty="0">
                <a:solidFill>
                  <a:srgbClr val="282D38"/>
                </a:solidFill>
              </a:rPr>
              <a:t>.</a:t>
            </a:r>
          </a:p>
          <a:p>
            <a:pPr algn="ctr"/>
            <a:endParaRPr lang="en-US" sz="1600" dirty="0">
              <a:solidFill>
                <a:srgbClr val="282D38"/>
              </a:solidFill>
            </a:endParaRPr>
          </a:p>
        </p:txBody>
      </p:sp>
      <p:sp>
        <p:nvSpPr>
          <p:cNvPr id="10" name="Suorakulmio 9"/>
          <p:cNvSpPr/>
          <p:nvPr/>
        </p:nvSpPr>
        <p:spPr>
          <a:xfrm>
            <a:off x="952500" y="1463039"/>
            <a:ext cx="10353675" cy="1880236"/>
          </a:xfrm>
          <a:prstGeom prst="rect">
            <a:avLst/>
          </a:prstGeom>
          <a:noFill/>
          <a:ln w="31750">
            <a:solidFill>
              <a:srgbClr val="282D3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952501" y="3429000"/>
            <a:ext cx="5086350" cy="1676400"/>
          </a:xfrm>
          <a:prstGeom prst="rect">
            <a:avLst/>
          </a:prstGeom>
          <a:noFill/>
          <a:ln w="28575">
            <a:solidFill>
              <a:srgbClr val="282D3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6219825" y="3428405"/>
            <a:ext cx="5086350" cy="1676400"/>
          </a:xfrm>
          <a:prstGeom prst="rect">
            <a:avLst/>
          </a:prstGeom>
          <a:noFill/>
          <a:ln w="31750">
            <a:solidFill>
              <a:srgbClr val="282D3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Ellipsi 7"/>
          <p:cNvSpPr/>
          <p:nvPr/>
        </p:nvSpPr>
        <p:spPr>
          <a:xfrm>
            <a:off x="5152534" y="2390022"/>
            <a:ext cx="1886929" cy="1886929"/>
          </a:xfrm>
          <a:prstGeom prst="ellipse">
            <a:avLst/>
          </a:prstGeom>
          <a:solidFill>
            <a:srgbClr val="FD4219"/>
          </a:solidFill>
          <a:ln w="28575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TextBox 2"/>
          <p:cNvSpPr txBox="1"/>
          <p:nvPr/>
        </p:nvSpPr>
        <p:spPr>
          <a:xfrm>
            <a:off x="5300488" y="3129433"/>
            <a:ext cx="171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</a:rPr>
              <a:t>Asiakas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2"/>
          <p:cNvSpPr txBox="1"/>
          <p:nvPr/>
        </p:nvSpPr>
        <p:spPr>
          <a:xfrm>
            <a:off x="1195754" y="226637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282D38"/>
                </a:solidFill>
              </a:rPr>
              <a:t>Maakuntien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hallinto</a:t>
            </a:r>
            <a:r>
              <a:rPr lang="en-US" dirty="0">
                <a:solidFill>
                  <a:srgbClr val="282D38"/>
                </a:solidFill>
              </a:rPr>
              <a:t>- ja </a:t>
            </a:r>
            <a:r>
              <a:rPr lang="en-US" dirty="0" err="1">
                <a:solidFill>
                  <a:srgbClr val="282D38"/>
                </a:solidFill>
              </a:rPr>
              <a:t>rakennejärjestelyt</a:t>
            </a:r>
            <a:endParaRPr lang="en-US" dirty="0">
              <a:solidFill>
                <a:srgbClr val="282D38"/>
              </a:solidFill>
            </a:endParaRPr>
          </a:p>
        </p:txBody>
      </p:sp>
      <p:sp>
        <p:nvSpPr>
          <p:cNvPr id="14" name="TextBox 2"/>
          <p:cNvSpPr txBox="1"/>
          <p:nvPr/>
        </p:nvSpPr>
        <p:spPr>
          <a:xfrm>
            <a:off x="6977020" y="2266370"/>
            <a:ext cx="422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282D38"/>
                </a:solidFill>
              </a:rPr>
              <a:t>Kansalliset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hallinto</a:t>
            </a:r>
            <a:r>
              <a:rPr lang="en-US" dirty="0">
                <a:solidFill>
                  <a:srgbClr val="282D38"/>
                </a:solidFill>
              </a:rPr>
              <a:t>- ja </a:t>
            </a:r>
            <a:r>
              <a:rPr lang="en-US" dirty="0" err="1">
                <a:solidFill>
                  <a:srgbClr val="282D38"/>
                </a:solidFill>
              </a:rPr>
              <a:t>rakennejärjestelyt</a:t>
            </a:r>
            <a:endParaRPr lang="en-US" dirty="0">
              <a:solidFill>
                <a:srgbClr val="282D38"/>
              </a:solidFill>
            </a:endParaRPr>
          </a:p>
        </p:txBody>
      </p:sp>
      <p:sp>
        <p:nvSpPr>
          <p:cNvPr id="15" name="TextBox 2"/>
          <p:cNvSpPr txBox="1"/>
          <p:nvPr/>
        </p:nvSpPr>
        <p:spPr>
          <a:xfrm>
            <a:off x="770005" y="3958210"/>
            <a:ext cx="51524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82D38"/>
                </a:solidFill>
              </a:rPr>
              <a:t>Maakuntien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sote-toimintamallit</a:t>
            </a:r>
            <a:r>
              <a:rPr lang="en-US" dirty="0">
                <a:solidFill>
                  <a:srgbClr val="282D38"/>
                </a:solidFill>
              </a:rPr>
              <a:t> ja </a:t>
            </a:r>
            <a:r>
              <a:rPr lang="en-US" dirty="0" err="1">
                <a:solidFill>
                  <a:srgbClr val="282D38"/>
                </a:solidFill>
              </a:rPr>
              <a:t>työvälineet</a:t>
            </a:r>
            <a:endParaRPr lang="en-US" dirty="0">
              <a:solidFill>
                <a:srgbClr val="282D38"/>
              </a:solidFill>
            </a:endParaRPr>
          </a:p>
          <a:p>
            <a:pPr algn="ctr"/>
            <a:r>
              <a:rPr lang="en-US" sz="3600" dirty="0">
                <a:solidFill>
                  <a:srgbClr val="282D38"/>
                </a:solidFill>
              </a:rPr>
              <a:t>(UNA)</a:t>
            </a:r>
          </a:p>
        </p:txBody>
      </p:sp>
      <p:sp>
        <p:nvSpPr>
          <p:cNvPr id="16" name="TextBox 2"/>
          <p:cNvSpPr txBox="1"/>
          <p:nvPr/>
        </p:nvSpPr>
        <p:spPr>
          <a:xfrm>
            <a:off x="6695401" y="3997142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282D38"/>
                </a:solidFill>
              </a:rPr>
              <a:t>Kansalliset</a:t>
            </a:r>
            <a:r>
              <a:rPr lang="en-US" dirty="0">
                <a:solidFill>
                  <a:srgbClr val="282D38"/>
                </a:solidFill>
              </a:rPr>
              <a:t> </a:t>
            </a:r>
            <a:r>
              <a:rPr lang="en-US" dirty="0" err="1">
                <a:solidFill>
                  <a:srgbClr val="282D38"/>
                </a:solidFill>
              </a:rPr>
              <a:t>sote-ratkaisut</a:t>
            </a:r>
            <a:r>
              <a:rPr lang="en-US" dirty="0">
                <a:solidFill>
                  <a:srgbClr val="282D38"/>
                </a:solidFill>
              </a:rPr>
              <a:t> ja </a:t>
            </a:r>
            <a:r>
              <a:rPr lang="en-US" dirty="0" err="1">
                <a:solidFill>
                  <a:srgbClr val="282D38"/>
                </a:solidFill>
              </a:rPr>
              <a:t>infrastruktuuri</a:t>
            </a:r>
            <a:endParaRPr lang="en-US" dirty="0">
              <a:solidFill>
                <a:srgbClr val="282D38"/>
              </a:solidFill>
            </a:endParaRPr>
          </a:p>
          <a:p>
            <a:pPr algn="ctr"/>
            <a:r>
              <a:rPr lang="en-US" sz="3600" dirty="0">
                <a:solidFill>
                  <a:srgbClr val="282D38"/>
                </a:solidFill>
              </a:rPr>
              <a:t>(KANTA)</a:t>
            </a:r>
          </a:p>
        </p:txBody>
      </p:sp>
      <p:pic>
        <p:nvPicPr>
          <p:cNvPr id="17" name="Kuva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9"/>
          <a:stretch/>
        </p:blipFill>
        <p:spPr>
          <a:xfrm>
            <a:off x="0" y="5921829"/>
            <a:ext cx="12192000" cy="93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44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untaliittoExtranet_Kuvaus xmlns="b412740d-ff5a-473c-a935-84fd3ea0081f" xsi:nil="true"/>
    <KuntaliittoExtranet_Omistaja xmlns="b412740d-ff5a-473c-a935-84fd3ea0081f">
      <UserInfo>
        <DisplayName/>
        <AccountId xsi:nil="true"/>
        <AccountType/>
      </UserInfo>
    </KuntaliittoExtranet_Omistaja>
    <KuntaliittoExtranet_KieliTaxHTField0 xmlns="b412740d-ff5a-473c-a935-84fd3ea0081f">
      <Terms xmlns="http://schemas.microsoft.com/office/infopath/2007/PartnerControls"/>
    </KuntaliittoExtranet_KieliTaxHTField0>
    <KuntaliittoExtranet_PrNimi xmlns="b412740d-ff5a-473c-a935-84fd3ea0081f" xsi:nil="true"/>
    <KuntaliittoExtranet_OrganisaatioTaxHTField0 xmlns="b412740d-ff5a-473c-a935-84fd3ea0081f">
      <Terms xmlns="http://schemas.microsoft.com/office/infopath/2007/PartnerControls"/>
    </KuntaliittoExtranet_OrganisaatioTaxHTField0>
    <TaxCatchAll xmlns="eb1927cc-6c84-44d7-b773-05c31446b72e"/>
    <KuntaliittoExtranet_PrNumero xmlns="b412740d-ff5a-473c-a935-84fd3ea0081f" xsi:nil="true"/>
    <KuntaliittoExtranet_PrPaallikko xmlns="b412740d-ff5a-473c-a935-84fd3ea0081f">
      <UserInfo>
        <DisplayName/>
        <AccountId xsi:nil="true"/>
        <AccountType/>
      </UserInfo>
    </KuntaliittoExtranet_PrPaallikko>
    <KuntaliittoExtranet_ProjektityyppiTaxHTField0 xmlns="b412740d-ff5a-473c-a935-84fd3ea0081f">
      <Terms xmlns="http://schemas.microsoft.com/office/infopath/2007/PartnerControls"/>
    </KuntaliittoExtranet_ProjektityyppiTaxHTField0>
    <KuntaliittoExtranet_AsiasanatTaxHTField0 xmlns="b412740d-ff5a-473c-a935-84fd3ea0081f">
      <Terms xmlns="http://schemas.microsoft.com/office/infopath/2007/PartnerControls"/>
    </KuntaliittoExtranet_AsiasanatTaxHTField0>
    <KuntaliittoExtranet_ProjektiluokkaTaxHTField0 xmlns="b412740d-ff5a-473c-a935-84fd3ea0081f">
      <Terms xmlns="http://schemas.microsoft.com/office/infopath/2007/PartnerControls"/>
    </KuntaliittoExtranet_ProjektiluokkaTaxHTField0>
    <KuntaliittoExtranet_AihealueTaxHTField0 xmlns="b412740d-ff5a-473c-a935-84fd3ea0081f">
      <Terms xmlns="http://schemas.microsoft.com/office/infopath/2007/PartnerControls"/>
    </KuntaliittoExtranet_AihealueTaxHTField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rojektidokumentti" ma:contentTypeID="0x010100E8ACC973A0D248A3B1D346192BBAD9B800D1772EF1E35F45D49056008712B59DC70077F5F45D6B5DF149AF65B813A6C373AF" ma:contentTypeVersion="0" ma:contentTypeDescription="Kuntaliitto Extranet projektidokumentti" ma:contentTypeScope="" ma:versionID="2127bd29669378f0ecdefaee176da5cf">
  <xsd:schema xmlns:xsd="http://www.w3.org/2001/XMLSchema" xmlns:xs="http://www.w3.org/2001/XMLSchema" xmlns:p="http://schemas.microsoft.com/office/2006/metadata/properties" xmlns:ns2="b412740d-ff5a-473c-a935-84fd3ea0081f" xmlns:ns3="eb1927cc-6c84-44d7-b773-05c31446b72e" targetNamespace="http://schemas.microsoft.com/office/2006/metadata/properties" ma:root="true" ma:fieldsID="ec54347c28dcaee3af80ed8cf38dec11" ns2:_="" ns3:_="">
    <xsd:import namespace="b412740d-ff5a-473c-a935-84fd3ea0081f"/>
    <xsd:import namespace="eb1927cc-6c84-44d7-b773-05c31446b72e"/>
    <xsd:element name="properties">
      <xsd:complexType>
        <xsd:sequence>
          <xsd:element name="documentManagement">
            <xsd:complexType>
              <xsd:all>
                <xsd:element ref="ns2:KuntaliittoExtranet_Kuvaus" minOccurs="0"/>
                <xsd:element ref="ns2:KuntaliittoExtranet_Omistaja" minOccurs="0"/>
                <xsd:element ref="ns2:KuntaliittoExtranet_OrganisaatioTaxHTField0" minOccurs="0"/>
                <xsd:element ref="ns2:KuntaliittoExtranet_AihealueTaxHTField0" minOccurs="0"/>
                <xsd:element ref="ns2:KuntaliittoExtranet_AsiasanatTaxHTField0" minOccurs="0"/>
                <xsd:element ref="ns2:KuntaliittoExtranet_PrNimi" minOccurs="0"/>
                <xsd:element ref="ns2:KuntaliittoExtranet_PrNumero" minOccurs="0"/>
                <xsd:element ref="ns2:KuntaliittoExtranet_PrPaallikko" minOccurs="0"/>
                <xsd:element ref="ns2:KuntaliittoExtranet_ProjektiluokkaTaxHTField0" minOccurs="0"/>
                <xsd:element ref="ns2:KuntaliittoExtranet_ProjektityyppiTaxHTField0" minOccurs="0"/>
                <xsd:element ref="ns2:KuntaliittoExtranet_KieliTaxHTField0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2740d-ff5a-473c-a935-84fd3ea0081f" elementFormDefault="qualified">
    <xsd:import namespace="http://schemas.microsoft.com/office/2006/documentManagement/types"/>
    <xsd:import namespace="http://schemas.microsoft.com/office/infopath/2007/PartnerControls"/>
    <xsd:element name="KuntaliittoExtranet_Kuvaus" ma:index="10" nillable="true" ma:displayName="Kuvaus" ma:description="Kuvaus" ma:internalName="KuntaliittoExtranet_Kuvaus">
      <xsd:simpleType>
        <xsd:restriction base="dms:Note">
          <xsd:maxLength value="255"/>
        </xsd:restriction>
      </xsd:simpleType>
    </xsd:element>
    <xsd:element name="KuntaliittoExtranet_Omistaja" ma:index="11" nillable="true" ma:displayName="Omistaja" ma:description="Omistaja" ma:internalName="KuntaliittoExtranet_Omistaja" ma:showField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untaliittoExtranet_OrganisaatioTaxHTField0" ma:index="14" nillable="true" ma:taxonomy="true" ma:internalName="KuntaliittoExtranet_OrganisaatioTaxHTField0" ma:taxonomyFieldName="KuntaliittoExtranet_Organisaatio" ma:displayName="Organisaatio" ma:fieldId="{48b599ac-a65a-4871-bae1-6cd17913160a}" ma:sspId="03a7dd70-426b-48b7-90bd-aa4722310113" ma:termSetId="ed4ff657-c98b-46dc-a022-82c934c87c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AihealueTaxHTField0" ma:index="16" nillable="true" ma:taxonomy="true" ma:internalName="KuntaliittoExtranet_AihealueTaxHTField0" ma:taxonomyFieldName="KuntaliittoExtranet_Aihealue" ma:displayName="Aihealue" ma:fieldId="{6394d779-aaf1-4567-a0a4-ac0f51ab7000}" ma:sspId="03a7dd70-426b-48b7-90bd-aa4722310113" ma:termSetId="298f69e0-cd49-4af0-b4f3-e204a0bd93c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AsiasanatTaxHTField0" ma:index="17" nillable="true" ma:taxonomy="true" ma:internalName="KuntaliittoExtranet_AsiasanatTaxHTField0" ma:taxonomyFieldName="KuntaliittoExtranet_Asiasanat" ma:displayName="Asiasanat" ma:fieldId="{05c41558-868e-4444-ab09-e9431c02c828}" ma:sspId="03a7dd70-426b-48b7-90bd-aa4722310113" ma:termSetId="8ba8d9fc-4a17-471c-88a2-0fe6450da3b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PrNimi" ma:index="18" nillable="true" ma:displayName="Projektin nimi" ma:description="Projektin nimi" ma:internalName="KuntaliittoExtranet_PrNimi">
      <xsd:simpleType>
        <xsd:restriction base="dms:Text"/>
      </xsd:simpleType>
    </xsd:element>
    <xsd:element name="KuntaliittoExtranet_PrNumero" ma:index="19" nillable="true" ma:displayName="Projektinumero" ma:description="Projektinumero" ma:internalName="KuntaliittoExtranet_PrNumero">
      <xsd:simpleType>
        <xsd:restriction base="dms:Number"/>
      </xsd:simpleType>
    </xsd:element>
    <xsd:element name="KuntaliittoExtranet_PrPaallikko" ma:index="20" nillable="true" ma:displayName="Projektipäällikkö" ma:description="Projektipäällikkö" ma:internalName="KuntaliittoExtranet_PrPaallikko" ma:showField="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KuntaliittoExtranet_ProjektiluokkaTaxHTField0" ma:index="24" nillable="true" ma:taxonomy="true" ma:internalName="KuntaliittoExtranet_ProjektiluokkaTaxHTField0" ma:taxonomyFieldName="KuntaliittoExtranet_Projektiluokka" ma:displayName="Projektiluokka" ma:fieldId="{f01da878-cc2e-48c5-9cc1-34a406f526ff}" ma:sspId="03a7dd70-426b-48b7-90bd-aa4722310113" ma:termSetId="39828750-4a57-4dc0-8f71-bda472e61632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ProjektityyppiTaxHTField0" ma:index="25" nillable="true" ma:taxonomy="true" ma:internalName="KuntaliittoExtranet_ProjektityyppiTaxHTField0" ma:taxonomyFieldName="KuntaliittoExtranet_Projektityyppi" ma:displayName="Projektityyppi" ma:fieldId="{6ff5999a-1583-4a69-bb5d-a9ad032a3440}" ma:sspId="03a7dd70-426b-48b7-90bd-aa4722310113" ma:termSetId="016aeb8f-9fb6-48bf-9a1e-7bd97f5fbbe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untaliittoExtranet_KieliTaxHTField0" ma:index="26" nillable="true" ma:taxonomy="true" ma:internalName="KuntaliittoExtranet_KieliTaxHTField0" ma:taxonomyFieldName="KuntaliittoExtranet_Kieli" ma:displayName="Kieli" ma:fieldId="{736a61bd-68cd-4fb3-ad21-90b918b98e9f}" ma:sspId="03a7dd70-426b-48b7-90bd-aa4722310113" ma:termSetId="2fb0dafa-b4a8-45ab-a6c9-e809f7d0085c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1927cc-6c84-44d7-b773-05c31446b72e" elementFormDefault="qualified">
    <xsd:import namespace="http://schemas.microsoft.com/office/2006/documentManagement/types"/>
    <xsd:import namespace="http://schemas.microsoft.com/office/infopath/2007/PartnerControls"/>
    <xsd:element name="TaxCatchAll" ma:index="27" nillable="true" ma:displayName="Taxonomy Catch All Column" ma:hidden="true" ma:list="{50684fca-6fb6-478f-b5bf-deae837ffe9c}" ma:internalName="TaxCatchAll" ma:showField="CatchAllData" ma:web="eb1927cc-6c84-44d7-b773-05c31446b7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D4B074-469C-4C6E-8D9C-F0FBE7ECBF38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terms/"/>
    <ds:schemaRef ds:uri="b412740d-ff5a-473c-a935-84fd3ea0081f"/>
    <ds:schemaRef ds:uri="http://purl.org/dc/elements/1.1/"/>
    <ds:schemaRef ds:uri="http://purl.org/dc/dcmitype/"/>
    <ds:schemaRef ds:uri="http://schemas.microsoft.com/office/infopath/2007/PartnerControls"/>
    <ds:schemaRef ds:uri="eb1927cc-6c84-44d7-b773-05c31446b72e"/>
  </ds:schemaRefs>
</ds:datastoreItem>
</file>

<file path=customXml/itemProps2.xml><?xml version="1.0" encoding="utf-8"?>
<ds:datastoreItem xmlns:ds="http://schemas.openxmlformats.org/officeDocument/2006/customXml" ds:itemID="{3823CE8E-150B-4DBC-B717-0A4C3D0B74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FA39A86-F1B4-4E4A-ADCB-4963A5E78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12740d-ff5a-473c-a935-84fd3ea0081f"/>
    <ds:schemaRef ds:uri="eb1927cc-6c84-44d7-b773-05c31446b7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1066</Words>
  <Application>Microsoft Office PowerPoint</Application>
  <PresentationFormat>Laajakuva</PresentationFormat>
  <Paragraphs>272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 Light</vt:lpstr>
      <vt:lpstr>Wingdings</vt:lpstr>
      <vt:lpstr>Office-teema</vt:lpstr>
      <vt:lpstr>1_Office-teema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Kuka ja kenelle tuottaa tietojärjestelmiä tulevaisuudessa?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Ytimen moduulit 1. hankintavaiheessa</vt:lpstr>
      <vt:lpstr>PowerPoint-esitys</vt:lpstr>
      <vt:lpstr>Avoimuus, win-win, ekosysteemin kehittyminen</vt:lpstr>
      <vt:lpstr>PowerPoint-esitys</vt:lpstr>
      <vt:lpstr>PowerPoint-esitys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Haaja</dc:creator>
  <cp:lastModifiedBy>Tapio Merja</cp:lastModifiedBy>
  <cp:revision>113</cp:revision>
  <dcterms:created xsi:type="dcterms:W3CDTF">2017-04-02T14:35:09Z</dcterms:created>
  <dcterms:modified xsi:type="dcterms:W3CDTF">2017-09-21T09:53:17Z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0x010100E8ACC973A0D248A3B1D346192BBAD9B800D1772EF1E35F45D49056008712B59DC70077F5F45D6B5DF149AF65B813A6C373AF</vt:lpwstr>
  </property>
  <property fmtid="{D5CDD505-2E9C-101B-9397-08002B2CF9AE}" pid="4" name="KuntaliittoExtranet_Aihealue">
    <vt:lpwstr/>
  </property>
  <property fmtid="{D5CDD505-2E9C-101B-9397-08002B2CF9AE}" pid="5" name="KuntaliittoExtranet_Organisaatio">
    <vt:lpwstr/>
  </property>
  <property fmtid="{D5CDD505-2E9C-101B-9397-08002B2CF9AE}" pid="6" name="KuntaliittoExtranet_Asiasanat">
    <vt:lpwstr/>
  </property>
  <property fmtid="{D5CDD505-2E9C-101B-9397-08002B2CF9AE}" pid="7" name="KuntaliittoExtranet_Projektiluokka">
    <vt:lpwstr/>
  </property>
  <property fmtid="{D5CDD505-2E9C-101B-9397-08002B2CF9AE}" pid="8" name="KuntaliittoExtranet_Kieli">
    <vt:lpwstr/>
  </property>
  <property fmtid="{D5CDD505-2E9C-101B-9397-08002B2CF9AE}" pid="9" name="KuntaliittoExtranet_Projektityyppi">
    <vt:lpwstr/>
  </property>
  <property fmtid="{D5CDD505-2E9C-101B-9397-08002B2CF9AE}" pid="10" name="_AdHocReviewCycleID">
    <vt:i4>2081213628</vt:i4>
  </property>
  <property fmtid="{D5CDD505-2E9C-101B-9397-08002B2CF9AE}" pid="11" name="_EmailSubject">
    <vt:lpwstr>VS: Sähköisten palveluiden INFO 20.9</vt:lpwstr>
  </property>
  <property fmtid="{D5CDD505-2E9C-101B-9397-08002B2CF9AE}" pid="12" name="_AuthorEmail">
    <vt:lpwstr>Tommi.Ryhanen@hyvis-ict.fi</vt:lpwstr>
  </property>
  <property fmtid="{D5CDD505-2E9C-101B-9397-08002B2CF9AE}" pid="13" name="_AuthorEmailDisplayName">
    <vt:lpwstr>Ryhänen Tommi</vt:lpwstr>
  </property>
</Properties>
</file>